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heme/theme3.xml" ContentType="application/vnd.openxmlformats-officedocument.them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1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2.xml" ContentType="application/vnd.openxmlformats-officedocument.presentationml.notesSlide+xml"/>
  <Override PartName="/ppt/tags/tag69.xml" ContentType="application/vnd.openxmlformats-officedocument.presentationml.tags+xml"/>
  <Override PartName="/ppt/notesSlides/notesSlide3.xml" ContentType="application/vnd.openxmlformats-officedocument.presentationml.notesSlide+xml"/>
  <Override PartName="/ppt/tags/tag70.xml" ContentType="application/vnd.openxmlformats-officedocument.presentationml.tags+xml"/>
  <Override PartName="/ppt/notesSlides/notesSlide4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5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6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7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8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9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10.xml" ContentType="application/vnd.openxmlformats-officedocument.presentationml.notesSlid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11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12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13.xml" ContentType="application/vnd.openxmlformats-officedocument.presentationml.notesSlid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14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15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notesSlides/notesSlide16.xml" ContentType="application/vnd.openxmlformats-officedocument.presentationml.notesSlid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notesSlides/notesSlide17.xml" ContentType="application/vnd.openxmlformats-officedocument.presentationml.notesSlide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notesSlides/notesSlide18.xml" ContentType="application/vnd.openxmlformats-officedocument.presentationml.notesSlide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notesSlides/notesSlide19.xml" ContentType="application/vnd.openxmlformats-officedocument.presentationml.notesSlide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notesSlides/notesSlide20.xml" ContentType="application/vnd.openxmlformats-officedocument.presentationml.notesSlide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notesSlides/notesSlide21.xml" ContentType="application/vnd.openxmlformats-officedocument.presentationml.notesSlide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notesSlides/notesSlide22.xml" ContentType="application/vnd.openxmlformats-officedocument.presentationml.notesSlide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notesSlides/notesSlide23.xml" ContentType="application/vnd.openxmlformats-officedocument.presentationml.notesSlide+xml"/>
  <Override PartName="/ppt/tags/tag149.xml" ContentType="application/vnd.openxmlformats-officedocument.presentationml.tags+xml"/>
  <Override PartName="/ppt/notesSlides/notesSlide24.xml" ContentType="application/vnd.openxmlformats-officedocument.presentationml.notesSlide+xml"/>
  <Override PartName="/ppt/tags/tag150.xml" ContentType="application/vnd.openxmlformats-officedocument.presentationml.tags+xml"/>
  <Override PartName="/ppt/notesSlides/notesSlide25.xml" ContentType="application/vnd.openxmlformats-officedocument.presentationml.notesSlide+xml"/>
  <Override PartName="/ppt/tags/tag151.xml" ContentType="application/vnd.openxmlformats-officedocument.presentationml.tags+xml"/>
  <Override PartName="/ppt/notesSlides/notesSlide26.xml" ContentType="application/vnd.openxmlformats-officedocument.presentationml.notesSlide+xml"/>
  <Override PartName="/ppt/tags/tag152.xml" ContentType="application/vnd.openxmlformats-officedocument.presentationml.tags+xml"/>
  <Override PartName="/ppt/notesSlides/notesSlide27.xml" ContentType="application/vnd.openxmlformats-officedocument.presentationml.notesSlide+xml"/>
  <Override PartName="/ppt/tags/tag153.xml" ContentType="application/vnd.openxmlformats-officedocument.presentationml.tags+xml"/>
  <Override PartName="/ppt/notesSlides/notesSlide28.xml" ContentType="application/vnd.openxmlformats-officedocument.presentationml.notesSlide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notesSlides/notesSlide29.xml" ContentType="application/vnd.openxmlformats-officedocument.presentationml.notesSlide+xml"/>
  <Override PartName="/ppt/tags/tag159.xml" ContentType="application/vnd.openxmlformats-officedocument.presentationml.tags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33"/>
  </p:notesMasterIdLst>
  <p:sldIdLst>
    <p:sldId id="647" r:id="rId3"/>
    <p:sldId id="652" r:id="rId4"/>
    <p:sldId id="606" r:id="rId5"/>
    <p:sldId id="649" r:id="rId6"/>
    <p:sldId id="651" r:id="rId7"/>
    <p:sldId id="734" r:id="rId8"/>
    <p:sldId id="514" r:id="rId9"/>
    <p:sldId id="711" r:id="rId10"/>
    <p:sldId id="735" r:id="rId11"/>
    <p:sldId id="712" r:id="rId12"/>
    <p:sldId id="717" r:id="rId13"/>
    <p:sldId id="713" r:id="rId14"/>
    <p:sldId id="714" r:id="rId15"/>
    <p:sldId id="657" r:id="rId16"/>
    <p:sldId id="679" r:id="rId17"/>
    <p:sldId id="703" r:id="rId18"/>
    <p:sldId id="697" r:id="rId19"/>
    <p:sldId id="698" r:id="rId20"/>
    <p:sldId id="699" r:id="rId21"/>
    <p:sldId id="700" r:id="rId22"/>
    <p:sldId id="701" r:id="rId23"/>
    <p:sldId id="702" r:id="rId24"/>
    <p:sldId id="739" r:id="rId25"/>
    <p:sldId id="731" r:id="rId26"/>
    <p:sldId id="740" r:id="rId27"/>
    <p:sldId id="741" r:id="rId28"/>
    <p:sldId id="743" r:id="rId29"/>
    <p:sldId id="742" r:id="rId30"/>
    <p:sldId id="720" r:id="rId31"/>
    <p:sldId id="557" r:id="rId32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DAB3"/>
    <a:srgbClr val="8FAADC"/>
    <a:srgbClr val="003F87"/>
    <a:srgbClr val="2F5597"/>
    <a:srgbClr val="8DA1C4"/>
    <a:srgbClr val="182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156" y="68"/>
      </p:cViewPr>
      <p:guideLst>
        <p:guide orient="horz" pos="223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D7308E-CB75-4937-8AB5-A3598BE66253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DA2A2-8270-4ED5-BF5C-C8E0B3242F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这里放</a:t>
            </a:r>
            <a:r>
              <a:rPr lang="en-US" altLang="zh-CN" dirty="0" err="1"/>
              <a:t>amap</a:t>
            </a:r>
            <a:r>
              <a:rPr lang="zh-CN" altLang="en-US" dirty="0"/>
              <a:t>实现的相关后端设计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这里右下角放城市步行舒适度展示图片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可以的话把城市步行可视化上传的</a:t>
            </a:r>
            <a:r>
              <a:rPr lang="en-US" altLang="zh-CN" dirty="0" err="1"/>
              <a:t>geoserver</a:t>
            </a:r>
            <a:r>
              <a:rPr lang="zh-CN" altLang="en-US" dirty="0"/>
              <a:t>的图片放进去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6061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76622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0838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69129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5411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40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58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6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2023/6/5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DE5AE-854A-4B80-820C-1ACCD978BA3B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65.xml"/><Relationship Id="rId7" Type="http://schemas.openxmlformats.org/officeDocument/2006/relationships/image" Target="../media/image1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6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2.png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6.png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image" Target="../media/image2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8.png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image" Target="../media/image2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0.png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image" Target="../media/image29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100.xml"/><Relationship Id="rId7" Type="http://schemas.openxmlformats.org/officeDocument/2006/relationships/notesSlide" Target="../notesSlides/notesSlide14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9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10.xml"/><Relationship Id="rId13" Type="http://schemas.openxmlformats.org/officeDocument/2006/relationships/tags" Target="../tags/tag115.xml"/><Relationship Id="rId18" Type="http://schemas.openxmlformats.org/officeDocument/2006/relationships/tags" Target="../tags/tag120.xml"/><Relationship Id="rId26" Type="http://schemas.openxmlformats.org/officeDocument/2006/relationships/notesSlide" Target="../notesSlides/notesSlide15.xml"/><Relationship Id="rId3" Type="http://schemas.openxmlformats.org/officeDocument/2006/relationships/tags" Target="../tags/tag105.xml"/><Relationship Id="rId21" Type="http://schemas.openxmlformats.org/officeDocument/2006/relationships/tags" Target="../tags/tag123.xml"/><Relationship Id="rId7" Type="http://schemas.openxmlformats.org/officeDocument/2006/relationships/tags" Target="../tags/tag109.xml"/><Relationship Id="rId12" Type="http://schemas.openxmlformats.org/officeDocument/2006/relationships/tags" Target="../tags/tag114.xml"/><Relationship Id="rId17" Type="http://schemas.openxmlformats.org/officeDocument/2006/relationships/tags" Target="../tags/tag119.xml"/><Relationship Id="rId25" Type="http://schemas.openxmlformats.org/officeDocument/2006/relationships/slideLayout" Target="../slideLayouts/slideLayout7.xml"/><Relationship Id="rId2" Type="http://schemas.openxmlformats.org/officeDocument/2006/relationships/tags" Target="../tags/tag104.xml"/><Relationship Id="rId16" Type="http://schemas.openxmlformats.org/officeDocument/2006/relationships/tags" Target="../tags/tag118.xml"/><Relationship Id="rId20" Type="http://schemas.openxmlformats.org/officeDocument/2006/relationships/tags" Target="../tags/tag122.xml"/><Relationship Id="rId29" Type="http://schemas.openxmlformats.org/officeDocument/2006/relationships/image" Target="../media/image33.png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tags" Target="../tags/tag113.xml"/><Relationship Id="rId24" Type="http://schemas.openxmlformats.org/officeDocument/2006/relationships/tags" Target="../tags/tag126.xml"/><Relationship Id="rId5" Type="http://schemas.openxmlformats.org/officeDocument/2006/relationships/tags" Target="../tags/tag107.xml"/><Relationship Id="rId15" Type="http://schemas.openxmlformats.org/officeDocument/2006/relationships/tags" Target="../tags/tag117.xml"/><Relationship Id="rId23" Type="http://schemas.openxmlformats.org/officeDocument/2006/relationships/tags" Target="../tags/tag125.xml"/><Relationship Id="rId28" Type="http://schemas.openxmlformats.org/officeDocument/2006/relationships/image" Target="../media/image32.jpeg"/><Relationship Id="rId10" Type="http://schemas.openxmlformats.org/officeDocument/2006/relationships/tags" Target="../tags/tag112.xml"/><Relationship Id="rId19" Type="http://schemas.openxmlformats.org/officeDocument/2006/relationships/tags" Target="../tags/tag121.xml"/><Relationship Id="rId31" Type="http://schemas.openxmlformats.org/officeDocument/2006/relationships/image" Target="../media/image35.jpeg"/><Relationship Id="rId4" Type="http://schemas.openxmlformats.org/officeDocument/2006/relationships/tags" Target="../tags/tag106.xml"/><Relationship Id="rId9" Type="http://schemas.openxmlformats.org/officeDocument/2006/relationships/tags" Target="../tags/tag111.xml"/><Relationship Id="rId14" Type="http://schemas.openxmlformats.org/officeDocument/2006/relationships/tags" Target="../tags/tag116.xml"/><Relationship Id="rId22" Type="http://schemas.openxmlformats.org/officeDocument/2006/relationships/tags" Target="../tags/tag124.xml"/><Relationship Id="rId27" Type="http://schemas.openxmlformats.org/officeDocument/2006/relationships/image" Target="../media/image6.png"/><Relationship Id="rId30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129.xml"/><Relationship Id="rId7" Type="http://schemas.openxmlformats.org/officeDocument/2006/relationships/image" Target="../media/image36.png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9.png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image" Target="../media/image38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2.png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image" Target="../media/image4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136.xml"/><Relationship Id="rId7" Type="http://schemas.openxmlformats.org/officeDocument/2006/relationships/image" Target="../media/image43.png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tags" Target="../tags/tag139.xml"/><Relationship Id="rId7" Type="http://schemas.openxmlformats.org/officeDocument/2006/relationships/image" Target="../media/image46.png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42.xml"/><Relationship Id="rId7" Type="http://schemas.openxmlformats.org/officeDocument/2006/relationships/notesSlide" Target="../notesSlides/notesSlide21.xml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51.png"/><Relationship Id="rId5" Type="http://schemas.openxmlformats.org/officeDocument/2006/relationships/tags" Target="../tags/tag144.xml"/><Relationship Id="rId10" Type="http://schemas.openxmlformats.org/officeDocument/2006/relationships/image" Target="../media/image50.png"/><Relationship Id="rId4" Type="http://schemas.openxmlformats.org/officeDocument/2006/relationships/tags" Target="../tags/tag143.xml"/><Relationship Id="rId9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3.png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image" Target="../media/image5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image" Target="../media/image2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9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3.xml"/><Relationship Id="rId6" Type="http://schemas.openxmlformats.org/officeDocument/2006/relationships/image" Target="../media/image62.png"/><Relationship Id="rId5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tags" Target="../tags/tag156.xml"/><Relationship Id="rId7" Type="http://schemas.openxmlformats.org/officeDocument/2006/relationships/notesSlide" Target="../notesSlides/notesSlide29.xml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65.jpeg"/><Relationship Id="rId5" Type="http://schemas.openxmlformats.org/officeDocument/2006/relationships/tags" Target="../tags/tag158.xml"/><Relationship Id="rId10" Type="http://schemas.openxmlformats.org/officeDocument/2006/relationships/image" Target="../media/image64.png"/><Relationship Id="rId4" Type="http://schemas.openxmlformats.org/officeDocument/2006/relationships/tags" Target="../tags/tag157.xm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9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6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9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0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tags" Target="../tags/tag73.xml"/><Relationship Id="rId7" Type="http://schemas.openxmlformats.org/officeDocument/2006/relationships/image" Target="../media/image3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74.xm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82.xml"/><Relationship Id="rId13" Type="http://schemas.openxmlformats.org/officeDocument/2006/relationships/image" Target="../media/image9.png"/><Relationship Id="rId18" Type="http://schemas.openxmlformats.org/officeDocument/2006/relationships/image" Target="../media/image14.jpeg"/><Relationship Id="rId3" Type="http://schemas.openxmlformats.org/officeDocument/2006/relationships/tags" Target="../tags/tag77.xml"/><Relationship Id="rId7" Type="http://schemas.openxmlformats.org/officeDocument/2006/relationships/tags" Target="../tags/tag81.xml"/><Relationship Id="rId12" Type="http://schemas.openxmlformats.org/officeDocument/2006/relationships/image" Target="../media/image8.svg"/><Relationship Id="rId17" Type="http://schemas.openxmlformats.org/officeDocument/2006/relationships/image" Target="../media/image13.png"/><Relationship Id="rId2" Type="http://schemas.openxmlformats.org/officeDocument/2006/relationships/tags" Target="../tags/tag76.xml"/><Relationship Id="rId16" Type="http://schemas.openxmlformats.org/officeDocument/2006/relationships/image" Target="../media/image12.jpeg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11" Type="http://schemas.openxmlformats.org/officeDocument/2006/relationships/image" Target="../media/image7.png"/><Relationship Id="rId5" Type="http://schemas.openxmlformats.org/officeDocument/2006/relationships/tags" Target="../tags/tag79.xml"/><Relationship Id="rId15" Type="http://schemas.openxmlformats.org/officeDocument/2006/relationships/image" Target="../media/image11.png"/><Relationship Id="rId10" Type="http://schemas.openxmlformats.org/officeDocument/2006/relationships/notesSlide" Target="../notesSlides/notesSlide6.xml"/><Relationship Id="rId19" Type="http://schemas.openxmlformats.org/officeDocument/2006/relationships/image" Target="../media/image15.jpeg"/><Relationship Id="rId4" Type="http://schemas.openxmlformats.org/officeDocument/2006/relationships/tags" Target="../tags/tag78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85.xml"/><Relationship Id="rId7" Type="http://schemas.openxmlformats.org/officeDocument/2006/relationships/image" Target="../media/image8.sv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8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png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-10795" y="0"/>
            <a:ext cx="12202795" cy="6857365"/>
          </a:xfrm>
          <a:prstGeom prst="rect">
            <a:avLst/>
          </a:prstGeom>
        </p:spPr>
      </p:pic>
      <p:grpSp>
        <p:nvGrpSpPr>
          <p:cNvPr id="702" name="组合 701"/>
          <p:cNvGrpSpPr/>
          <p:nvPr/>
        </p:nvGrpSpPr>
        <p:grpSpPr>
          <a:xfrm>
            <a:off x="2646680" y="49530"/>
            <a:ext cx="6897370" cy="6887210"/>
            <a:chOff x="8645299" y="-830263"/>
            <a:chExt cx="7618413" cy="7602538"/>
          </a:xfrm>
          <a:solidFill>
            <a:srgbClr val="00458E">
              <a:alpha val="6000"/>
            </a:srgbClr>
          </a:solidFill>
        </p:grpSpPr>
        <p:sp>
          <p:nvSpPr>
            <p:cNvPr id="764" name="Freeform 75"/>
            <p:cNvSpPr>
              <a:spLocks noEditPoints="1"/>
            </p:cNvSpPr>
            <p:nvPr/>
          </p:nvSpPr>
          <p:spPr bwMode="auto">
            <a:xfrm>
              <a:off x="8645299" y="-830263"/>
              <a:ext cx="7618413" cy="7602538"/>
            </a:xfrm>
            <a:custGeom>
              <a:avLst/>
              <a:gdLst>
                <a:gd name="T0" fmla="*/ 1106 w 2412"/>
                <a:gd name="T1" fmla="*/ 2355 h 2406"/>
                <a:gd name="T2" fmla="*/ 435 w 2412"/>
                <a:gd name="T3" fmla="*/ 2057 h 2406"/>
                <a:gd name="T4" fmla="*/ 57 w 2412"/>
                <a:gd name="T5" fmla="*/ 1368 h 2406"/>
                <a:gd name="T6" fmla="*/ 118 w 2412"/>
                <a:gd name="T7" fmla="*/ 767 h 2406"/>
                <a:gd name="T8" fmla="*/ 811 w 2412"/>
                <a:gd name="T9" fmla="*/ 78 h 2406"/>
                <a:gd name="T10" fmla="*/ 1443 w 2412"/>
                <a:gd name="T11" fmla="*/ 26 h 2406"/>
                <a:gd name="T12" fmla="*/ 2296 w 2412"/>
                <a:gd name="T13" fmla="*/ 701 h 2406"/>
                <a:gd name="T14" fmla="*/ 2304 w 2412"/>
                <a:gd name="T15" fmla="*/ 1645 h 2406"/>
                <a:gd name="T16" fmla="*/ 1649 w 2412"/>
                <a:gd name="T17" fmla="*/ 2280 h 2406"/>
                <a:gd name="T18" fmla="*/ 1257 w 2412"/>
                <a:gd name="T19" fmla="*/ 2363 h 2406"/>
                <a:gd name="T20" fmla="*/ 2266 w 2412"/>
                <a:gd name="T21" fmla="*/ 754 h 2406"/>
                <a:gd name="T22" fmla="*/ 121 w 2412"/>
                <a:gd name="T23" fmla="*/ 919 h 2406"/>
                <a:gd name="T24" fmla="*/ 2125 w 2412"/>
                <a:gd name="T25" fmla="*/ 1861 h 2406"/>
                <a:gd name="T26" fmla="*/ 2275 w 2412"/>
                <a:gd name="T27" fmla="*/ 773 h 2406"/>
                <a:gd name="T28" fmla="*/ 2259 w 2412"/>
                <a:gd name="T29" fmla="*/ 853 h 2406"/>
                <a:gd name="T30" fmla="*/ 2163 w 2412"/>
                <a:gd name="T31" fmla="*/ 912 h 2406"/>
                <a:gd name="T32" fmla="*/ 2031 w 2412"/>
                <a:gd name="T33" fmla="*/ 918 h 2406"/>
                <a:gd name="T34" fmla="*/ 2013 w 2412"/>
                <a:gd name="T35" fmla="*/ 929 h 2406"/>
                <a:gd name="T36" fmla="*/ 2035 w 2412"/>
                <a:gd name="T37" fmla="*/ 966 h 2406"/>
                <a:gd name="T38" fmla="*/ 1970 w 2412"/>
                <a:gd name="T39" fmla="*/ 979 h 2406"/>
                <a:gd name="T40" fmla="*/ 1872 w 2412"/>
                <a:gd name="T41" fmla="*/ 996 h 2406"/>
                <a:gd name="T42" fmla="*/ 1842 w 2412"/>
                <a:gd name="T43" fmla="*/ 942 h 2406"/>
                <a:gd name="T44" fmla="*/ 1925 w 2412"/>
                <a:gd name="T45" fmla="*/ 935 h 2406"/>
                <a:gd name="T46" fmla="*/ 1826 w 2412"/>
                <a:gd name="T47" fmla="*/ 852 h 2406"/>
                <a:gd name="T48" fmla="*/ 1886 w 2412"/>
                <a:gd name="T49" fmla="*/ 861 h 2406"/>
                <a:gd name="T50" fmla="*/ 1987 w 2412"/>
                <a:gd name="T51" fmla="*/ 894 h 2406"/>
                <a:gd name="T52" fmla="*/ 2074 w 2412"/>
                <a:gd name="T53" fmla="*/ 910 h 2406"/>
                <a:gd name="T54" fmla="*/ 2018 w 2412"/>
                <a:gd name="T55" fmla="*/ 883 h 2406"/>
                <a:gd name="T56" fmla="*/ 1910 w 2412"/>
                <a:gd name="T57" fmla="*/ 815 h 2406"/>
                <a:gd name="T58" fmla="*/ 2081 w 2412"/>
                <a:gd name="T59" fmla="*/ 840 h 2406"/>
                <a:gd name="T60" fmla="*/ 1994 w 2412"/>
                <a:gd name="T61" fmla="*/ 808 h 2406"/>
                <a:gd name="T62" fmla="*/ 2031 w 2412"/>
                <a:gd name="T63" fmla="*/ 716 h 2406"/>
                <a:gd name="T64" fmla="*/ 2059 w 2412"/>
                <a:gd name="T65" fmla="*/ 689 h 2406"/>
                <a:gd name="T66" fmla="*/ 2049 w 2412"/>
                <a:gd name="T67" fmla="*/ 805 h 2406"/>
                <a:gd name="T68" fmla="*/ 2101 w 2412"/>
                <a:gd name="T69" fmla="*/ 781 h 2406"/>
                <a:gd name="T70" fmla="*/ 2122 w 2412"/>
                <a:gd name="T71" fmla="*/ 746 h 2406"/>
                <a:gd name="T72" fmla="*/ 2167 w 2412"/>
                <a:gd name="T73" fmla="*/ 753 h 2406"/>
                <a:gd name="T74" fmla="*/ 2266 w 2412"/>
                <a:gd name="T75" fmla="*/ 754 h 2406"/>
                <a:gd name="T76" fmla="*/ 2158 w 2412"/>
                <a:gd name="T77" fmla="*/ 848 h 2406"/>
                <a:gd name="T78" fmla="*/ 2151 w 2412"/>
                <a:gd name="T79" fmla="*/ 869 h 2406"/>
                <a:gd name="T80" fmla="*/ 2169 w 2412"/>
                <a:gd name="T81" fmla="*/ 822 h 2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12" h="2406">
                  <a:moveTo>
                    <a:pt x="1189" y="2363"/>
                  </a:moveTo>
                  <a:cubicBezTo>
                    <a:pt x="1161" y="2360"/>
                    <a:pt x="1134" y="2358"/>
                    <a:pt x="1106" y="2355"/>
                  </a:cubicBezTo>
                  <a:cubicBezTo>
                    <a:pt x="947" y="2340"/>
                    <a:pt x="797" y="2293"/>
                    <a:pt x="657" y="2217"/>
                  </a:cubicBezTo>
                  <a:cubicBezTo>
                    <a:pt x="577" y="2172"/>
                    <a:pt x="503" y="2119"/>
                    <a:pt x="435" y="2057"/>
                  </a:cubicBezTo>
                  <a:cubicBezTo>
                    <a:pt x="330" y="1963"/>
                    <a:pt x="245" y="1855"/>
                    <a:pt x="179" y="1731"/>
                  </a:cubicBezTo>
                  <a:cubicBezTo>
                    <a:pt x="118" y="1617"/>
                    <a:pt x="78" y="1496"/>
                    <a:pt x="57" y="1368"/>
                  </a:cubicBezTo>
                  <a:cubicBezTo>
                    <a:pt x="42" y="1274"/>
                    <a:pt x="40" y="1178"/>
                    <a:pt x="47" y="1083"/>
                  </a:cubicBezTo>
                  <a:cubicBezTo>
                    <a:pt x="55" y="975"/>
                    <a:pt x="79" y="869"/>
                    <a:pt x="118" y="767"/>
                  </a:cubicBezTo>
                  <a:cubicBezTo>
                    <a:pt x="171" y="631"/>
                    <a:pt x="245" y="507"/>
                    <a:pt x="343" y="398"/>
                  </a:cubicBezTo>
                  <a:cubicBezTo>
                    <a:pt x="473" y="254"/>
                    <a:pt x="629" y="146"/>
                    <a:pt x="811" y="78"/>
                  </a:cubicBezTo>
                  <a:cubicBezTo>
                    <a:pt x="904" y="43"/>
                    <a:pt x="1001" y="21"/>
                    <a:pt x="1099" y="11"/>
                  </a:cubicBezTo>
                  <a:cubicBezTo>
                    <a:pt x="1215" y="0"/>
                    <a:pt x="1329" y="4"/>
                    <a:pt x="1443" y="26"/>
                  </a:cubicBezTo>
                  <a:cubicBezTo>
                    <a:pt x="1633" y="62"/>
                    <a:pt x="1803" y="141"/>
                    <a:pt x="1955" y="262"/>
                  </a:cubicBezTo>
                  <a:cubicBezTo>
                    <a:pt x="2104" y="381"/>
                    <a:pt x="2217" y="528"/>
                    <a:pt x="2296" y="701"/>
                  </a:cubicBezTo>
                  <a:cubicBezTo>
                    <a:pt x="2348" y="816"/>
                    <a:pt x="2381" y="936"/>
                    <a:pt x="2393" y="1061"/>
                  </a:cubicBezTo>
                  <a:cubicBezTo>
                    <a:pt x="2412" y="1263"/>
                    <a:pt x="2385" y="1458"/>
                    <a:pt x="2304" y="1645"/>
                  </a:cubicBezTo>
                  <a:cubicBezTo>
                    <a:pt x="2259" y="1751"/>
                    <a:pt x="2199" y="1849"/>
                    <a:pt x="2124" y="1937"/>
                  </a:cubicBezTo>
                  <a:cubicBezTo>
                    <a:pt x="1994" y="2091"/>
                    <a:pt x="1836" y="2206"/>
                    <a:pt x="1649" y="2280"/>
                  </a:cubicBezTo>
                  <a:cubicBezTo>
                    <a:pt x="1532" y="2326"/>
                    <a:pt x="1410" y="2353"/>
                    <a:pt x="1284" y="2358"/>
                  </a:cubicBezTo>
                  <a:cubicBezTo>
                    <a:pt x="1275" y="2359"/>
                    <a:pt x="1266" y="2361"/>
                    <a:pt x="1257" y="2363"/>
                  </a:cubicBezTo>
                  <a:cubicBezTo>
                    <a:pt x="1234" y="2363"/>
                    <a:pt x="1212" y="2363"/>
                    <a:pt x="1189" y="2363"/>
                  </a:cubicBezTo>
                  <a:close/>
                  <a:moveTo>
                    <a:pt x="2266" y="754"/>
                  </a:moveTo>
                  <a:cubicBezTo>
                    <a:pt x="2129" y="397"/>
                    <a:pt x="1740" y="51"/>
                    <a:pt x="1218" y="52"/>
                  </a:cubicBezTo>
                  <a:cubicBezTo>
                    <a:pt x="699" y="52"/>
                    <a:pt x="246" y="408"/>
                    <a:pt x="121" y="919"/>
                  </a:cubicBezTo>
                  <a:cubicBezTo>
                    <a:pt x="0" y="1416"/>
                    <a:pt x="233" y="1979"/>
                    <a:pt x="768" y="2219"/>
                  </a:cubicBezTo>
                  <a:cubicBezTo>
                    <a:pt x="1188" y="2406"/>
                    <a:pt x="1766" y="2330"/>
                    <a:pt x="2125" y="1861"/>
                  </a:cubicBezTo>
                  <a:cubicBezTo>
                    <a:pt x="2244" y="1706"/>
                    <a:pt x="2315" y="1529"/>
                    <a:pt x="2341" y="1334"/>
                  </a:cubicBezTo>
                  <a:cubicBezTo>
                    <a:pt x="2367" y="1140"/>
                    <a:pt x="2345" y="952"/>
                    <a:pt x="2275" y="773"/>
                  </a:cubicBezTo>
                  <a:cubicBezTo>
                    <a:pt x="2261" y="788"/>
                    <a:pt x="2247" y="802"/>
                    <a:pt x="2233" y="816"/>
                  </a:cubicBezTo>
                  <a:cubicBezTo>
                    <a:pt x="2250" y="820"/>
                    <a:pt x="2260" y="827"/>
                    <a:pt x="2259" y="853"/>
                  </a:cubicBezTo>
                  <a:cubicBezTo>
                    <a:pt x="2258" y="874"/>
                    <a:pt x="2252" y="881"/>
                    <a:pt x="2236" y="887"/>
                  </a:cubicBezTo>
                  <a:cubicBezTo>
                    <a:pt x="2212" y="896"/>
                    <a:pt x="2187" y="904"/>
                    <a:pt x="2163" y="912"/>
                  </a:cubicBezTo>
                  <a:cubicBezTo>
                    <a:pt x="2155" y="945"/>
                    <a:pt x="2133" y="967"/>
                    <a:pt x="2098" y="942"/>
                  </a:cubicBezTo>
                  <a:cubicBezTo>
                    <a:pt x="2079" y="929"/>
                    <a:pt x="2054" y="925"/>
                    <a:pt x="2031" y="918"/>
                  </a:cubicBezTo>
                  <a:cubicBezTo>
                    <a:pt x="2027" y="917"/>
                    <a:pt x="2022" y="921"/>
                    <a:pt x="2017" y="922"/>
                  </a:cubicBezTo>
                  <a:cubicBezTo>
                    <a:pt x="2016" y="924"/>
                    <a:pt x="2014" y="927"/>
                    <a:pt x="2013" y="929"/>
                  </a:cubicBezTo>
                  <a:cubicBezTo>
                    <a:pt x="2019" y="932"/>
                    <a:pt x="2025" y="935"/>
                    <a:pt x="2030" y="939"/>
                  </a:cubicBezTo>
                  <a:cubicBezTo>
                    <a:pt x="2041" y="946"/>
                    <a:pt x="2044" y="955"/>
                    <a:pt x="2035" y="966"/>
                  </a:cubicBezTo>
                  <a:cubicBezTo>
                    <a:pt x="2026" y="975"/>
                    <a:pt x="2017" y="985"/>
                    <a:pt x="2003" y="974"/>
                  </a:cubicBezTo>
                  <a:cubicBezTo>
                    <a:pt x="1990" y="964"/>
                    <a:pt x="1980" y="968"/>
                    <a:pt x="1970" y="979"/>
                  </a:cubicBezTo>
                  <a:cubicBezTo>
                    <a:pt x="1966" y="984"/>
                    <a:pt x="1961" y="989"/>
                    <a:pt x="1957" y="994"/>
                  </a:cubicBezTo>
                  <a:cubicBezTo>
                    <a:pt x="1922" y="1036"/>
                    <a:pt x="1908" y="1040"/>
                    <a:pt x="1872" y="996"/>
                  </a:cubicBezTo>
                  <a:cubicBezTo>
                    <a:pt x="1859" y="980"/>
                    <a:pt x="1849" y="963"/>
                    <a:pt x="1837" y="947"/>
                  </a:cubicBezTo>
                  <a:cubicBezTo>
                    <a:pt x="1839" y="946"/>
                    <a:pt x="1841" y="944"/>
                    <a:pt x="1842" y="942"/>
                  </a:cubicBezTo>
                  <a:cubicBezTo>
                    <a:pt x="1857" y="948"/>
                    <a:pt x="1870" y="955"/>
                    <a:pt x="1885" y="960"/>
                  </a:cubicBezTo>
                  <a:cubicBezTo>
                    <a:pt x="1906" y="968"/>
                    <a:pt x="1912" y="946"/>
                    <a:pt x="1925" y="935"/>
                  </a:cubicBezTo>
                  <a:cubicBezTo>
                    <a:pt x="1911" y="928"/>
                    <a:pt x="1896" y="921"/>
                    <a:pt x="1881" y="918"/>
                  </a:cubicBezTo>
                  <a:cubicBezTo>
                    <a:pt x="1840" y="911"/>
                    <a:pt x="1832" y="893"/>
                    <a:pt x="1826" y="852"/>
                  </a:cubicBezTo>
                  <a:cubicBezTo>
                    <a:pt x="1825" y="844"/>
                    <a:pt x="1833" y="834"/>
                    <a:pt x="1837" y="826"/>
                  </a:cubicBezTo>
                  <a:cubicBezTo>
                    <a:pt x="1856" y="840"/>
                    <a:pt x="1870" y="853"/>
                    <a:pt x="1886" y="861"/>
                  </a:cubicBezTo>
                  <a:cubicBezTo>
                    <a:pt x="1914" y="874"/>
                    <a:pt x="1943" y="883"/>
                    <a:pt x="1971" y="894"/>
                  </a:cubicBezTo>
                  <a:cubicBezTo>
                    <a:pt x="1976" y="895"/>
                    <a:pt x="1983" y="896"/>
                    <a:pt x="1987" y="894"/>
                  </a:cubicBezTo>
                  <a:cubicBezTo>
                    <a:pt x="2003" y="885"/>
                    <a:pt x="2016" y="891"/>
                    <a:pt x="2030" y="897"/>
                  </a:cubicBezTo>
                  <a:cubicBezTo>
                    <a:pt x="2044" y="903"/>
                    <a:pt x="2059" y="906"/>
                    <a:pt x="2074" y="910"/>
                  </a:cubicBezTo>
                  <a:cubicBezTo>
                    <a:pt x="2075" y="907"/>
                    <a:pt x="2075" y="904"/>
                    <a:pt x="2076" y="901"/>
                  </a:cubicBezTo>
                  <a:cubicBezTo>
                    <a:pt x="2057" y="895"/>
                    <a:pt x="2037" y="883"/>
                    <a:pt x="2018" y="883"/>
                  </a:cubicBezTo>
                  <a:cubicBezTo>
                    <a:pt x="1970" y="884"/>
                    <a:pt x="1939" y="858"/>
                    <a:pt x="1911" y="825"/>
                  </a:cubicBezTo>
                  <a:cubicBezTo>
                    <a:pt x="1910" y="823"/>
                    <a:pt x="1910" y="820"/>
                    <a:pt x="1910" y="815"/>
                  </a:cubicBezTo>
                  <a:cubicBezTo>
                    <a:pt x="1964" y="828"/>
                    <a:pt x="2016" y="841"/>
                    <a:pt x="2070" y="855"/>
                  </a:cubicBezTo>
                  <a:cubicBezTo>
                    <a:pt x="2073" y="849"/>
                    <a:pt x="2078" y="844"/>
                    <a:pt x="2081" y="840"/>
                  </a:cubicBezTo>
                  <a:cubicBezTo>
                    <a:pt x="2064" y="833"/>
                    <a:pt x="2049" y="826"/>
                    <a:pt x="2032" y="818"/>
                  </a:cubicBezTo>
                  <a:cubicBezTo>
                    <a:pt x="2020" y="815"/>
                    <a:pt x="2007" y="811"/>
                    <a:pt x="1994" y="808"/>
                  </a:cubicBezTo>
                  <a:cubicBezTo>
                    <a:pt x="1998" y="794"/>
                    <a:pt x="2000" y="780"/>
                    <a:pt x="2006" y="767"/>
                  </a:cubicBezTo>
                  <a:cubicBezTo>
                    <a:pt x="2013" y="750"/>
                    <a:pt x="2022" y="733"/>
                    <a:pt x="2031" y="716"/>
                  </a:cubicBezTo>
                  <a:cubicBezTo>
                    <a:pt x="2034" y="709"/>
                    <a:pt x="2034" y="701"/>
                    <a:pt x="2039" y="696"/>
                  </a:cubicBezTo>
                  <a:cubicBezTo>
                    <a:pt x="2044" y="691"/>
                    <a:pt x="2053" y="688"/>
                    <a:pt x="2059" y="689"/>
                  </a:cubicBezTo>
                  <a:cubicBezTo>
                    <a:pt x="2063" y="689"/>
                    <a:pt x="2068" y="699"/>
                    <a:pt x="2069" y="705"/>
                  </a:cubicBezTo>
                  <a:cubicBezTo>
                    <a:pt x="2073" y="740"/>
                    <a:pt x="2072" y="774"/>
                    <a:pt x="2049" y="805"/>
                  </a:cubicBezTo>
                  <a:cubicBezTo>
                    <a:pt x="2064" y="807"/>
                    <a:pt x="2075" y="809"/>
                    <a:pt x="2077" y="791"/>
                  </a:cubicBezTo>
                  <a:cubicBezTo>
                    <a:pt x="2079" y="776"/>
                    <a:pt x="2089" y="775"/>
                    <a:pt x="2101" y="781"/>
                  </a:cubicBezTo>
                  <a:cubicBezTo>
                    <a:pt x="2104" y="783"/>
                    <a:pt x="2108" y="786"/>
                    <a:pt x="2112" y="789"/>
                  </a:cubicBezTo>
                  <a:cubicBezTo>
                    <a:pt x="2116" y="774"/>
                    <a:pt x="2118" y="760"/>
                    <a:pt x="2122" y="746"/>
                  </a:cubicBezTo>
                  <a:cubicBezTo>
                    <a:pt x="2125" y="737"/>
                    <a:pt x="2131" y="730"/>
                    <a:pt x="2143" y="738"/>
                  </a:cubicBezTo>
                  <a:cubicBezTo>
                    <a:pt x="2151" y="744"/>
                    <a:pt x="2159" y="748"/>
                    <a:pt x="2167" y="753"/>
                  </a:cubicBezTo>
                  <a:cubicBezTo>
                    <a:pt x="2185" y="764"/>
                    <a:pt x="2202" y="765"/>
                    <a:pt x="2222" y="759"/>
                  </a:cubicBezTo>
                  <a:cubicBezTo>
                    <a:pt x="2236" y="755"/>
                    <a:pt x="2250" y="756"/>
                    <a:pt x="2266" y="754"/>
                  </a:cubicBezTo>
                  <a:close/>
                  <a:moveTo>
                    <a:pt x="2140" y="834"/>
                  </a:moveTo>
                  <a:cubicBezTo>
                    <a:pt x="2148" y="840"/>
                    <a:pt x="2153" y="843"/>
                    <a:pt x="2158" y="848"/>
                  </a:cubicBezTo>
                  <a:cubicBezTo>
                    <a:pt x="2154" y="854"/>
                    <a:pt x="2151" y="859"/>
                    <a:pt x="2148" y="863"/>
                  </a:cubicBezTo>
                  <a:cubicBezTo>
                    <a:pt x="2149" y="865"/>
                    <a:pt x="2150" y="867"/>
                    <a:pt x="2151" y="869"/>
                  </a:cubicBezTo>
                  <a:cubicBezTo>
                    <a:pt x="2161" y="864"/>
                    <a:pt x="2176" y="861"/>
                    <a:pt x="2179" y="854"/>
                  </a:cubicBezTo>
                  <a:cubicBezTo>
                    <a:pt x="2182" y="846"/>
                    <a:pt x="2173" y="834"/>
                    <a:pt x="2169" y="822"/>
                  </a:cubicBezTo>
                  <a:cubicBezTo>
                    <a:pt x="2158" y="827"/>
                    <a:pt x="2150" y="830"/>
                    <a:pt x="2140" y="8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5" name="Freeform 78"/>
            <p:cNvSpPr/>
            <p:nvPr/>
          </p:nvSpPr>
          <p:spPr bwMode="auto">
            <a:xfrm>
              <a:off x="10745561" y="1906587"/>
              <a:ext cx="3482975" cy="2900363"/>
            </a:xfrm>
            <a:custGeom>
              <a:avLst/>
              <a:gdLst>
                <a:gd name="T0" fmla="*/ 1103 w 1103"/>
                <a:gd name="T1" fmla="*/ 30 h 918"/>
                <a:gd name="T2" fmla="*/ 980 w 1103"/>
                <a:gd name="T3" fmla="*/ 112 h 918"/>
                <a:gd name="T4" fmla="*/ 922 w 1103"/>
                <a:gd name="T5" fmla="*/ 108 h 918"/>
                <a:gd name="T6" fmla="*/ 905 w 1103"/>
                <a:gd name="T7" fmla="*/ 117 h 918"/>
                <a:gd name="T8" fmla="*/ 888 w 1103"/>
                <a:gd name="T9" fmla="*/ 160 h 918"/>
                <a:gd name="T10" fmla="*/ 1030 w 1103"/>
                <a:gd name="T11" fmla="*/ 160 h 918"/>
                <a:gd name="T12" fmla="*/ 930 w 1103"/>
                <a:gd name="T13" fmla="*/ 244 h 918"/>
                <a:gd name="T14" fmla="*/ 849 w 1103"/>
                <a:gd name="T15" fmla="*/ 244 h 918"/>
                <a:gd name="T16" fmla="*/ 827 w 1103"/>
                <a:gd name="T17" fmla="*/ 297 h 918"/>
                <a:gd name="T18" fmla="*/ 943 w 1103"/>
                <a:gd name="T19" fmla="*/ 297 h 918"/>
                <a:gd name="T20" fmla="*/ 852 w 1103"/>
                <a:gd name="T21" fmla="*/ 372 h 918"/>
                <a:gd name="T22" fmla="*/ 830 w 1103"/>
                <a:gd name="T23" fmla="*/ 373 h 918"/>
                <a:gd name="T24" fmla="*/ 775 w 1103"/>
                <a:gd name="T25" fmla="*/ 424 h 918"/>
                <a:gd name="T26" fmla="*/ 862 w 1103"/>
                <a:gd name="T27" fmla="*/ 424 h 918"/>
                <a:gd name="T28" fmla="*/ 775 w 1103"/>
                <a:gd name="T29" fmla="*/ 501 h 918"/>
                <a:gd name="T30" fmla="*/ 720 w 1103"/>
                <a:gd name="T31" fmla="*/ 553 h 918"/>
                <a:gd name="T32" fmla="*/ 750 w 1103"/>
                <a:gd name="T33" fmla="*/ 553 h 918"/>
                <a:gd name="T34" fmla="*/ 780 w 1103"/>
                <a:gd name="T35" fmla="*/ 553 h 918"/>
                <a:gd name="T36" fmla="*/ 715 w 1103"/>
                <a:gd name="T37" fmla="*/ 620 h 918"/>
                <a:gd name="T38" fmla="*/ 695 w 1103"/>
                <a:gd name="T39" fmla="*/ 623 h 918"/>
                <a:gd name="T40" fmla="*/ 666 w 1103"/>
                <a:gd name="T41" fmla="*/ 701 h 918"/>
                <a:gd name="T42" fmla="*/ 682 w 1103"/>
                <a:gd name="T43" fmla="*/ 719 h 918"/>
                <a:gd name="T44" fmla="*/ 560 w 1103"/>
                <a:gd name="T45" fmla="*/ 918 h 918"/>
                <a:gd name="T46" fmla="*/ 430 w 1103"/>
                <a:gd name="T47" fmla="*/ 719 h 918"/>
                <a:gd name="T48" fmla="*/ 453 w 1103"/>
                <a:gd name="T49" fmla="*/ 676 h 918"/>
                <a:gd name="T50" fmla="*/ 416 w 1103"/>
                <a:gd name="T51" fmla="*/ 621 h 918"/>
                <a:gd name="T52" fmla="*/ 331 w 1103"/>
                <a:gd name="T53" fmla="*/ 553 h 918"/>
                <a:gd name="T54" fmla="*/ 393 w 1103"/>
                <a:gd name="T55" fmla="*/ 553 h 918"/>
                <a:gd name="T56" fmla="*/ 376 w 1103"/>
                <a:gd name="T57" fmla="*/ 508 h 918"/>
                <a:gd name="T58" fmla="*/ 360 w 1103"/>
                <a:gd name="T59" fmla="*/ 501 h 918"/>
                <a:gd name="T60" fmla="*/ 254 w 1103"/>
                <a:gd name="T61" fmla="*/ 430 h 918"/>
                <a:gd name="T62" fmla="*/ 342 w 1103"/>
                <a:gd name="T63" fmla="*/ 425 h 918"/>
                <a:gd name="T64" fmla="*/ 326 w 1103"/>
                <a:gd name="T65" fmla="*/ 386 h 918"/>
                <a:gd name="T66" fmla="*/ 309 w 1103"/>
                <a:gd name="T67" fmla="*/ 380 h 918"/>
                <a:gd name="T68" fmla="*/ 255 w 1103"/>
                <a:gd name="T69" fmla="*/ 376 h 918"/>
                <a:gd name="T70" fmla="*/ 174 w 1103"/>
                <a:gd name="T71" fmla="*/ 303 h 918"/>
                <a:gd name="T72" fmla="*/ 291 w 1103"/>
                <a:gd name="T73" fmla="*/ 303 h 918"/>
                <a:gd name="T74" fmla="*/ 266 w 1103"/>
                <a:gd name="T75" fmla="*/ 249 h 918"/>
                <a:gd name="T76" fmla="*/ 250 w 1103"/>
                <a:gd name="T77" fmla="*/ 245 h 918"/>
                <a:gd name="T78" fmla="*/ 190 w 1103"/>
                <a:gd name="T79" fmla="*/ 244 h 918"/>
                <a:gd name="T80" fmla="*/ 82 w 1103"/>
                <a:gd name="T81" fmla="*/ 165 h 918"/>
                <a:gd name="T82" fmla="*/ 225 w 1103"/>
                <a:gd name="T83" fmla="*/ 165 h 918"/>
                <a:gd name="T84" fmla="*/ 207 w 1103"/>
                <a:gd name="T85" fmla="*/ 120 h 918"/>
                <a:gd name="T86" fmla="*/ 185 w 1103"/>
                <a:gd name="T87" fmla="*/ 112 h 918"/>
                <a:gd name="T88" fmla="*/ 88 w 1103"/>
                <a:gd name="T89" fmla="*/ 106 h 918"/>
                <a:gd name="T90" fmla="*/ 0 w 1103"/>
                <a:gd name="T91" fmla="*/ 38 h 918"/>
                <a:gd name="T92" fmla="*/ 109 w 1103"/>
                <a:gd name="T93" fmla="*/ 34 h 918"/>
                <a:gd name="T94" fmla="*/ 291 w 1103"/>
                <a:gd name="T95" fmla="*/ 29 h 918"/>
                <a:gd name="T96" fmla="*/ 419 w 1103"/>
                <a:gd name="T97" fmla="*/ 112 h 918"/>
                <a:gd name="T98" fmla="*/ 450 w 1103"/>
                <a:gd name="T99" fmla="*/ 168 h 918"/>
                <a:gd name="T100" fmla="*/ 480 w 1103"/>
                <a:gd name="T101" fmla="*/ 64 h 918"/>
                <a:gd name="T102" fmla="*/ 553 w 1103"/>
                <a:gd name="T103" fmla="*/ 4 h 918"/>
                <a:gd name="T104" fmla="*/ 701 w 1103"/>
                <a:gd name="T105" fmla="*/ 46 h 918"/>
                <a:gd name="T106" fmla="*/ 612 w 1103"/>
                <a:gd name="T107" fmla="*/ 79 h 918"/>
                <a:gd name="T108" fmla="*/ 655 w 1103"/>
                <a:gd name="T109" fmla="*/ 182 h 918"/>
                <a:gd name="T110" fmla="*/ 691 w 1103"/>
                <a:gd name="T111" fmla="*/ 113 h 918"/>
                <a:gd name="T112" fmla="*/ 784 w 1103"/>
                <a:gd name="T113" fmla="*/ 32 h 918"/>
                <a:gd name="T114" fmla="*/ 802 w 1103"/>
                <a:gd name="T115" fmla="*/ 29 h 918"/>
                <a:gd name="T116" fmla="*/ 1092 w 1103"/>
                <a:gd name="T117" fmla="*/ 29 h 918"/>
                <a:gd name="T118" fmla="*/ 1103 w 1103"/>
                <a:gd name="T119" fmla="*/ 30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03" h="918">
                  <a:moveTo>
                    <a:pt x="1103" y="30"/>
                  </a:moveTo>
                  <a:cubicBezTo>
                    <a:pt x="1085" y="84"/>
                    <a:pt x="1044" y="111"/>
                    <a:pt x="980" y="112"/>
                  </a:cubicBezTo>
                  <a:cubicBezTo>
                    <a:pt x="961" y="112"/>
                    <a:pt x="941" y="108"/>
                    <a:pt x="922" y="108"/>
                  </a:cubicBezTo>
                  <a:cubicBezTo>
                    <a:pt x="916" y="108"/>
                    <a:pt x="907" y="112"/>
                    <a:pt x="905" y="117"/>
                  </a:cubicBezTo>
                  <a:cubicBezTo>
                    <a:pt x="898" y="130"/>
                    <a:pt x="894" y="144"/>
                    <a:pt x="888" y="160"/>
                  </a:cubicBezTo>
                  <a:cubicBezTo>
                    <a:pt x="936" y="160"/>
                    <a:pt x="983" y="160"/>
                    <a:pt x="1030" y="160"/>
                  </a:cubicBezTo>
                  <a:cubicBezTo>
                    <a:pt x="1024" y="205"/>
                    <a:pt x="980" y="242"/>
                    <a:pt x="930" y="244"/>
                  </a:cubicBezTo>
                  <a:cubicBezTo>
                    <a:pt x="904" y="245"/>
                    <a:pt x="878" y="244"/>
                    <a:pt x="849" y="244"/>
                  </a:cubicBezTo>
                  <a:cubicBezTo>
                    <a:pt x="843" y="258"/>
                    <a:pt x="836" y="275"/>
                    <a:pt x="827" y="297"/>
                  </a:cubicBezTo>
                  <a:cubicBezTo>
                    <a:pt x="868" y="297"/>
                    <a:pt x="905" y="297"/>
                    <a:pt x="943" y="297"/>
                  </a:cubicBezTo>
                  <a:cubicBezTo>
                    <a:pt x="929" y="339"/>
                    <a:pt x="891" y="369"/>
                    <a:pt x="852" y="372"/>
                  </a:cubicBezTo>
                  <a:cubicBezTo>
                    <a:pt x="844" y="373"/>
                    <a:pt x="837" y="373"/>
                    <a:pt x="830" y="373"/>
                  </a:cubicBezTo>
                  <a:cubicBezTo>
                    <a:pt x="787" y="375"/>
                    <a:pt x="783" y="378"/>
                    <a:pt x="775" y="424"/>
                  </a:cubicBezTo>
                  <a:cubicBezTo>
                    <a:pt x="804" y="424"/>
                    <a:pt x="833" y="424"/>
                    <a:pt x="862" y="424"/>
                  </a:cubicBezTo>
                  <a:cubicBezTo>
                    <a:pt x="852" y="474"/>
                    <a:pt x="823" y="499"/>
                    <a:pt x="775" y="501"/>
                  </a:cubicBezTo>
                  <a:cubicBezTo>
                    <a:pt x="731" y="502"/>
                    <a:pt x="729" y="504"/>
                    <a:pt x="720" y="553"/>
                  </a:cubicBezTo>
                  <a:cubicBezTo>
                    <a:pt x="731" y="553"/>
                    <a:pt x="740" y="553"/>
                    <a:pt x="750" y="553"/>
                  </a:cubicBezTo>
                  <a:cubicBezTo>
                    <a:pt x="760" y="553"/>
                    <a:pt x="770" y="553"/>
                    <a:pt x="780" y="553"/>
                  </a:cubicBezTo>
                  <a:cubicBezTo>
                    <a:pt x="775" y="588"/>
                    <a:pt x="747" y="616"/>
                    <a:pt x="715" y="620"/>
                  </a:cubicBezTo>
                  <a:cubicBezTo>
                    <a:pt x="708" y="621"/>
                    <a:pt x="702" y="623"/>
                    <a:pt x="695" y="623"/>
                  </a:cubicBezTo>
                  <a:cubicBezTo>
                    <a:pt x="653" y="620"/>
                    <a:pt x="642" y="674"/>
                    <a:pt x="666" y="701"/>
                  </a:cubicBezTo>
                  <a:cubicBezTo>
                    <a:pt x="671" y="707"/>
                    <a:pt x="677" y="713"/>
                    <a:pt x="682" y="719"/>
                  </a:cubicBezTo>
                  <a:cubicBezTo>
                    <a:pt x="642" y="784"/>
                    <a:pt x="602" y="850"/>
                    <a:pt x="560" y="918"/>
                  </a:cubicBezTo>
                  <a:cubicBezTo>
                    <a:pt x="515" y="849"/>
                    <a:pt x="471" y="783"/>
                    <a:pt x="430" y="719"/>
                  </a:cubicBezTo>
                  <a:cubicBezTo>
                    <a:pt x="438" y="704"/>
                    <a:pt x="449" y="690"/>
                    <a:pt x="453" y="676"/>
                  </a:cubicBezTo>
                  <a:cubicBezTo>
                    <a:pt x="462" y="644"/>
                    <a:pt x="449" y="624"/>
                    <a:pt x="416" y="621"/>
                  </a:cubicBezTo>
                  <a:cubicBezTo>
                    <a:pt x="374" y="616"/>
                    <a:pt x="347" y="594"/>
                    <a:pt x="331" y="553"/>
                  </a:cubicBezTo>
                  <a:cubicBezTo>
                    <a:pt x="352" y="553"/>
                    <a:pt x="371" y="553"/>
                    <a:pt x="393" y="553"/>
                  </a:cubicBezTo>
                  <a:cubicBezTo>
                    <a:pt x="387" y="536"/>
                    <a:pt x="382" y="521"/>
                    <a:pt x="376" y="508"/>
                  </a:cubicBezTo>
                  <a:cubicBezTo>
                    <a:pt x="374" y="504"/>
                    <a:pt x="365" y="500"/>
                    <a:pt x="360" y="501"/>
                  </a:cubicBezTo>
                  <a:cubicBezTo>
                    <a:pt x="306" y="506"/>
                    <a:pt x="276" y="476"/>
                    <a:pt x="254" y="430"/>
                  </a:cubicBezTo>
                  <a:cubicBezTo>
                    <a:pt x="283" y="428"/>
                    <a:pt x="311" y="426"/>
                    <a:pt x="342" y="425"/>
                  </a:cubicBezTo>
                  <a:cubicBezTo>
                    <a:pt x="336" y="410"/>
                    <a:pt x="332" y="397"/>
                    <a:pt x="326" y="386"/>
                  </a:cubicBezTo>
                  <a:cubicBezTo>
                    <a:pt x="324" y="382"/>
                    <a:pt x="315" y="381"/>
                    <a:pt x="309" y="380"/>
                  </a:cubicBezTo>
                  <a:cubicBezTo>
                    <a:pt x="291" y="378"/>
                    <a:pt x="273" y="378"/>
                    <a:pt x="255" y="376"/>
                  </a:cubicBezTo>
                  <a:cubicBezTo>
                    <a:pt x="214" y="371"/>
                    <a:pt x="193" y="342"/>
                    <a:pt x="174" y="303"/>
                  </a:cubicBezTo>
                  <a:cubicBezTo>
                    <a:pt x="213" y="303"/>
                    <a:pt x="249" y="303"/>
                    <a:pt x="291" y="303"/>
                  </a:cubicBezTo>
                  <a:cubicBezTo>
                    <a:pt x="281" y="281"/>
                    <a:pt x="274" y="265"/>
                    <a:pt x="266" y="249"/>
                  </a:cubicBezTo>
                  <a:cubicBezTo>
                    <a:pt x="264" y="246"/>
                    <a:pt x="255" y="245"/>
                    <a:pt x="250" y="245"/>
                  </a:cubicBezTo>
                  <a:cubicBezTo>
                    <a:pt x="230" y="244"/>
                    <a:pt x="210" y="245"/>
                    <a:pt x="190" y="244"/>
                  </a:cubicBezTo>
                  <a:cubicBezTo>
                    <a:pt x="137" y="243"/>
                    <a:pt x="103" y="218"/>
                    <a:pt x="82" y="165"/>
                  </a:cubicBezTo>
                  <a:cubicBezTo>
                    <a:pt x="129" y="165"/>
                    <a:pt x="175" y="165"/>
                    <a:pt x="225" y="165"/>
                  </a:cubicBezTo>
                  <a:cubicBezTo>
                    <a:pt x="218" y="148"/>
                    <a:pt x="215" y="133"/>
                    <a:pt x="207" y="120"/>
                  </a:cubicBezTo>
                  <a:cubicBezTo>
                    <a:pt x="204" y="115"/>
                    <a:pt x="193" y="113"/>
                    <a:pt x="185" y="112"/>
                  </a:cubicBezTo>
                  <a:cubicBezTo>
                    <a:pt x="153" y="110"/>
                    <a:pt x="120" y="109"/>
                    <a:pt x="88" y="106"/>
                  </a:cubicBezTo>
                  <a:cubicBezTo>
                    <a:pt x="46" y="102"/>
                    <a:pt x="21" y="74"/>
                    <a:pt x="0" y="38"/>
                  </a:cubicBezTo>
                  <a:cubicBezTo>
                    <a:pt x="38" y="37"/>
                    <a:pt x="74" y="35"/>
                    <a:pt x="109" y="34"/>
                  </a:cubicBezTo>
                  <a:cubicBezTo>
                    <a:pt x="170" y="32"/>
                    <a:pt x="230" y="30"/>
                    <a:pt x="291" y="29"/>
                  </a:cubicBezTo>
                  <a:cubicBezTo>
                    <a:pt x="352" y="28"/>
                    <a:pt x="395" y="56"/>
                    <a:pt x="419" y="112"/>
                  </a:cubicBezTo>
                  <a:cubicBezTo>
                    <a:pt x="428" y="131"/>
                    <a:pt x="437" y="150"/>
                    <a:pt x="450" y="168"/>
                  </a:cubicBezTo>
                  <a:cubicBezTo>
                    <a:pt x="460" y="133"/>
                    <a:pt x="471" y="99"/>
                    <a:pt x="480" y="64"/>
                  </a:cubicBezTo>
                  <a:cubicBezTo>
                    <a:pt x="493" y="20"/>
                    <a:pt x="508" y="7"/>
                    <a:pt x="553" y="4"/>
                  </a:cubicBezTo>
                  <a:cubicBezTo>
                    <a:pt x="606" y="0"/>
                    <a:pt x="655" y="12"/>
                    <a:pt x="701" y="46"/>
                  </a:cubicBezTo>
                  <a:cubicBezTo>
                    <a:pt x="671" y="58"/>
                    <a:pt x="642" y="68"/>
                    <a:pt x="612" y="79"/>
                  </a:cubicBezTo>
                  <a:cubicBezTo>
                    <a:pt x="626" y="113"/>
                    <a:pt x="640" y="146"/>
                    <a:pt x="655" y="182"/>
                  </a:cubicBezTo>
                  <a:cubicBezTo>
                    <a:pt x="668" y="157"/>
                    <a:pt x="679" y="135"/>
                    <a:pt x="691" y="113"/>
                  </a:cubicBezTo>
                  <a:cubicBezTo>
                    <a:pt x="713" y="75"/>
                    <a:pt x="740" y="43"/>
                    <a:pt x="784" y="32"/>
                  </a:cubicBezTo>
                  <a:cubicBezTo>
                    <a:pt x="790" y="31"/>
                    <a:pt x="796" y="29"/>
                    <a:pt x="802" y="29"/>
                  </a:cubicBezTo>
                  <a:cubicBezTo>
                    <a:pt x="899" y="29"/>
                    <a:pt x="995" y="29"/>
                    <a:pt x="1092" y="29"/>
                  </a:cubicBezTo>
                  <a:cubicBezTo>
                    <a:pt x="1095" y="29"/>
                    <a:pt x="1098" y="30"/>
                    <a:pt x="110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6" name="Freeform 79"/>
            <p:cNvSpPr/>
            <p:nvPr/>
          </p:nvSpPr>
          <p:spPr bwMode="auto">
            <a:xfrm>
              <a:off x="10196286" y="627062"/>
              <a:ext cx="4621213" cy="3867150"/>
            </a:xfrm>
            <a:custGeom>
              <a:avLst/>
              <a:gdLst>
                <a:gd name="T0" fmla="*/ 1144 w 1463"/>
                <a:gd name="T1" fmla="*/ 1224 h 1224"/>
                <a:gd name="T2" fmla="*/ 1130 w 1463"/>
                <a:gd name="T3" fmla="*/ 1207 h 1224"/>
                <a:gd name="T4" fmla="*/ 1352 w 1463"/>
                <a:gd name="T5" fmla="*/ 646 h 1224"/>
                <a:gd name="T6" fmla="*/ 1129 w 1463"/>
                <a:gd name="T7" fmla="*/ 238 h 1224"/>
                <a:gd name="T8" fmla="*/ 275 w 1463"/>
                <a:gd name="T9" fmla="*/ 290 h 1224"/>
                <a:gd name="T10" fmla="*/ 104 w 1463"/>
                <a:gd name="T11" fmla="*/ 760 h 1224"/>
                <a:gd name="T12" fmla="*/ 331 w 1463"/>
                <a:gd name="T13" fmla="*/ 1206 h 1224"/>
                <a:gd name="T14" fmla="*/ 316 w 1463"/>
                <a:gd name="T15" fmla="*/ 1223 h 1224"/>
                <a:gd name="T16" fmla="*/ 233 w 1463"/>
                <a:gd name="T17" fmla="*/ 301 h 1224"/>
                <a:gd name="T18" fmla="*/ 1177 w 1463"/>
                <a:gd name="T19" fmla="*/ 248 h 1224"/>
                <a:gd name="T20" fmla="*/ 1144 w 1463"/>
                <a:gd name="T21" fmla="*/ 1224 h 1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63" h="1224">
                  <a:moveTo>
                    <a:pt x="1144" y="1224"/>
                  </a:moveTo>
                  <a:cubicBezTo>
                    <a:pt x="1139" y="1218"/>
                    <a:pt x="1135" y="1213"/>
                    <a:pt x="1130" y="1207"/>
                  </a:cubicBezTo>
                  <a:cubicBezTo>
                    <a:pt x="1297" y="1057"/>
                    <a:pt x="1378" y="871"/>
                    <a:pt x="1352" y="646"/>
                  </a:cubicBezTo>
                  <a:cubicBezTo>
                    <a:pt x="1334" y="481"/>
                    <a:pt x="1258" y="343"/>
                    <a:pt x="1129" y="238"/>
                  </a:cubicBezTo>
                  <a:cubicBezTo>
                    <a:pt x="864" y="20"/>
                    <a:pt x="494" y="58"/>
                    <a:pt x="275" y="290"/>
                  </a:cubicBezTo>
                  <a:cubicBezTo>
                    <a:pt x="152" y="422"/>
                    <a:pt x="93" y="579"/>
                    <a:pt x="104" y="760"/>
                  </a:cubicBezTo>
                  <a:cubicBezTo>
                    <a:pt x="115" y="940"/>
                    <a:pt x="194" y="1088"/>
                    <a:pt x="331" y="1206"/>
                  </a:cubicBezTo>
                  <a:cubicBezTo>
                    <a:pt x="326" y="1212"/>
                    <a:pt x="321" y="1218"/>
                    <a:pt x="316" y="1223"/>
                  </a:cubicBezTo>
                  <a:cubicBezTo>
                    <a:pt x="32" y="988"/>
                    <a:pt x="0" y="575"/>
                    <a:pt x="233" y="301"/>
                  </a:cubicBezTo>
                  <a:cubicBezTo>
                    <a:pt x="491" y="0"/>
                    <a:pt x="922" y="5"/>
                    <a:pt x="1177" y="248"/>
                  </a:cubicBezTo>
                  <a:cubicBezTo>
                    <a:pt x="1463" y="521"/>
                    <a:pt x="1447" y="970"/>
                    <a:pt x="1144" y="12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7" name="Freeform 80"/>
            <p:cNvSpPr/>
            <p:nvPr/>
          </p:nvSpPr>
          <p:spPr bwMode="auto">
            <a:xfrm>
              <a:off x="9645424" y="914400"/>
              <a:ext cx="998538" cy="1724025"/>
            </a:xfrm>
            <a:custGeom>
              <a:avLst/>
              <a:gdLst>
                <a:gd name="T0" fmla="*/ 99 w 316"/>
                <a:gd name="T1" fmla="*/ 206 h 546"/>
                <a:gd name="T2" fmla="*/ 99 w 316"/>
                <a:gd name="T3" fmla="*/ 151 h 546"/>
                <a:gd name="T4" fmla="*/ 90 w 316"/>
                <a:gd name="T5" fmla="*/ 134 h 546"/>
                <a:gd name="T6" fmla="*/ 64 w 316"/>
                <a:gd name="T7" fmla="*/ 104 h 546"/>
                <a:gd name="T8" fmla="*/ 69 w 316"/>
                <a:gd name="T9" fmla="*/ 62 h 546"/>
                <a:gd name="T10" fmla="*/ 81 w 316"/>
                <a:gd name="T11" fmla="*/ 54 h 546"/>
                <a:gd name="T12" fmla="*/ 102 w 316"/>
                <a:gd name="T13" fmla="*/ 20 h 546"/>
                <a:gd name="T14" fmla="*/ 112 w 316"/>
                <a:gd name="T15" fmla="*/ 0 h 546"/>
                <a:gd name="T16" fmla="*/ 132 w 316"/>
                <a:gd name="T17" fmla="*/ 17 h 546"/>
                <a:gd name="T18" fmla="*/ 133 w 316"/>
                <a:gd name="T19" fmla="*/ 48 h 546"/>
                <a:gd name="T20" fmla="*/ 149 w 316"/>
                <a:gd name="T21" fmla="*/ 100 h 546"/>
                <a:gd name="T22" fmla="*/ 144 w 316"/>
                <a:gd name="T23" fmla="*/ 76 h 546"/>
                <a:gd name="T24" fmla="*/ 149 w 316"/>
                <a:gd name="T25" fmla="*/ 44 h 546"/>
                <a:gd name="T26" fmla="*/ 193 w 316"/>
                <a:gd name="T27" fmla="*/ 23 h 546"/>
                <a:gd name="T28" fmla="*/ 207 w 316"/>
                <a:gd name="T29" fmla="*/ 46 h 546"/>
                <a:gd name="T30" fmla="*/ 221 w 316"/>
                <a:gd name="T31" fmla="*/ 70 h 546"/>
                <a:gd name="T32" fmla="*/ 281 w 316"/>
                <a:gd name="T33" fmla="*/ 109 h 546"/>
                <a:gd name="T34" fmla="*/ 315 w 316"/>
                <a:gd name="T35" fmla="*/ 176 h 546"/>
                <a:gd name="T36" fmla="*/ 308 w 316"/>
                <a:gd name="T37" fmla="*/ 190 h 546"/>
                <a:gd name="T38" fmla="*/ 293 w 316"/>
                <a:gd name="T39" fmla="*/ 186 h 546"/>
                <a:gd name="T40" fmla="*/ 193 w 316"/>
                <a:gd name="T41" fmla="*/ 122 h 546"/>
                <a:gd name="T42" fmla="*/ 224 w 316"/>
                <a:gd name="T43" fmla="*/ 182 h 546"/>
                <a:gd name="T44" fmla="*/ 201 w 316"/>
                <a:gd name="T45" fmla="*/ 221 h 546"/>
                <a:gd name="T46" fmla="*/ 188 w 316"/>
                <a:gd name="T47" fmla="*/ 215 h 546"/>
                <a:gd name="T48" fmla="*/ 122 w 316"/>
                <a:gd name="T49" fmla="*/ 165 h 546"/>
                <a:gd name="T50" fmla="*/ 132 w 316"/>
                <a:gd name="T51" fmla="*/ 211 h 546"/>
                <a:gd name="T52" fmla="*/ 178 w 316"/>
                <a:gd name="T53" fmla="*/ 295 h 546"/>
                <a:gd name="T54" fmla="*/ 199 w 316"/>
                <a:gd name="T55" fmla="*/ 345 h 546"/>
                <a:gd name="T56" fmla="*/ 192 w 316"/>
                <a:gd name="T57" fmla="*/ 363 h 546"/>
                <a:gd name="T58" fmla="*/ 179 w 316"/>
                <a:gd name="T59" fmla="*/ 352 h 546"/>
                <a:gd name="T60" fmla="*/ 150 w 316"/>
                <a:gd name="T61" fmla="*/ 317 h 546"/>
                <a:gd name="T62" fmla="*/ 145 w 316"/>
                <a:gd name="T63" fmla="*/ 319 h 546"/>
                <a:gd name="T64" fmla="*/ 140 w 316"/>
                <a:gd name="T65" fmla="*/ 362 h 546"/>
                <a:gd name="T66" fmla="*/ 108 w 316"/>
                <a:gd name="T67" fmla="*/ 393 h 546"/>
                <a:gd name="T68" fmla="*/ 192 w 316"/>
                <a:gd name="T69" fmla="*/ 502 h 546"/>
                <a:gd name="T70" fmla="*/ 201 w 316"/>
                <a:gd name="T71" fmla="*/ 525 h 546"/>
                <a:gd name="T72" fmla="*/ 178 w 316"/>
                <a:gd name="T73" fmla="*/ 539 h 546"/>
                <a:gd name="T74" fmla="*/ 117 w 316"/>
                <a:gd name="T75" fmla="*/ 491 h 546"/>
                <a:gd name="T76" fmla="*/ 72 w 316"/>
                <a:gd name="T77" fmla="*/ 376 h 546"/>
                <a:gd name="T78" fmla="*/ 64 w 316"/>
                <a:gd name="T79" fmla="*/ 350 h 546"/>
                <a:gd name="T80" fmla="*/ 91 w 316"/>
                <a:gd name="T81" fmla="*/ 365 h 546"/>
                <a:gd name="T82" fmla="*/ 74 w 316"/>
                <a:gd name="T83" fmla="*/ 261 h 546"/>
                <a:gd name="T84" fmla="*/ 59 w 316"/>
                <a:gd name="T85" fmla="*/ 289 h 546"/>
                <a:gd name="T86" fmla="*/ 46 w 316"/>
                <a:gd name="T87" fmla="*/ 295 h 546"/>
                <a:gd name="T88" fmla="*/ 41 w 316"/>
                <a:gd name="T89" fmla="*/ 282 h 546"/>
                <a:gd name="T90" fmla="*/ 9 w 316"/>
                <a:gd name="T91" fmla="*/ 207 h 546"/>
                <a:gd name="T92" fmla="*/ 1 w 316"/>
                <a:gd name="T93" fmla="*/ 189 h 546"/>
                <a:gd name="T94" fmla="*/ 15 w 316"/>
                <a:gd name="T95" fmla="*/ 176 h 546"/>
                <a:gd name="T96" fmla="*/ 41 w 316"/>
                <a:gd name="T97" fmla="*/ 172 h 546"/>
                <a:gd name="T98" fmla="*/ 70 w 316"/>
                <a:gd name="T99" fmla="*/ 170 h 546"/>
                <a:gd name="T100" fmla="*/ 99 w 316"/>
                <a:gd name="T101" fmla="*/ 206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6" h="546">
                  <a:moveTo>
                    <a:pt x="99" y="206"/>
                  </a:moveTo>
                  <a:cubicBezTo>
                    <a:pt x="99" y="187"/>
                    <a:pt x="100" y="169"/>
                    <a:pt x="99" y="151"/>
                  </a:cubicBezTo>
                  <a:cubicBezTo>
                    <a:pt x="98" y="145"/>
                    <a:pt x="94" y="139"/>
                    <a:pt x="90" y="134"/>
                  </a:cubicBezTo>
                  <a:cubicBezTo>
                    <a:pt x="82" y="124"/>
                    <a:pt x="72" y="115"/>
                    <a:pt x="64" y="104"/>
                  </a:cubicBezTo>
                  <a:cubicBezTo>
                    <a:pt x="48" y="86"/>
                    <a:pt x="50" y="76"/>
                    <a:pt x="69" y="62"/>
                  </a:cubicBezTo>
                  <a:cubicBezTo>
                    <a:pt x="73" y="59"/>
                    <a:pt x="77" y="56"/>
                    <a:pt x="81" y="54"/>
                  </a:cubicBezTo>
                  <a:cubicBezTo>
                    <a:pt x="98" y="49"/>
                    <a:pt x="102" y="37"/>
                    <a:pt x="102" y="20"/>
                  </a:cubicBezTo>
                  <a:cubicBezTo>
                    <a:pt x="102" y="14"/>
                    <a:pt x="108" y="7"/>
                    <a:pt x="112" y="0"/>
                  </a:cubicBezTo>
                  <a:cubicBezTo>
                    <a:pt x="119" y="5"/>
                    <a:pt x="129" y="10"/>
                    <a:pt x="132" y="17"/>
                  </a:cubicBezTo>
                  <a:cubicBezTo>
                    <a:pt x="136" y="26"/>
                    <a:pt x="133" y="38"/>
                    <a:pt x="133" y="48"/>
                  </a:cubicBezTo>
                  <a:cubicBezTo>
                    <a:pt x="132" y="65"/>
                    <a:pt x="125" y="84"/>
                    <a:pt x="149" y="100"/>
                  </a:cubicBezTo>
                  <a:cubicBezTo>
                    <a:pt x="147" y="89"/>
                    <a:pt x="147" y="82"/>
                    <a:pt x="144" y="76"/>
                  </a:cubicBezTo>
                  <a:cubicBezTo>
                    <a:pt x="136" y="64"/>
                    <a:pt x="140" y="53"/>
                    <a:pt x="149" y="44"/>
                  </a:cubicBezTo>
                  <a:cubicBezTo>
                    <a:pt x="162" y="33"/>
                    <a:pt x="174" y="17"/>
                    <a:pt x="193" y="23"/>
                  </a:cubicBezTo>
                  <a:cubicBezTo>
                    <a:pt x="200" y="25"/>
                    <a:pt x="203" y="38"/>
                    <a:pt x="207" y="46"/>
                  </a:cubicBezTo>
                  <a:cubicBezTo>
                    <a:pt x="212" y="54"/>
                    <a:pt x="214" y="65"/>
                    <a:pt x="221" y="70"/>
                  </a:cubicBezTo>
                  <a:cubicBezTo>
                    <a:pt x="240" y="84"/>
                    <a:pt x="261" y="96"/>
                    <a:pt x="281" y="109"/>
                  </a:cubicBezTo>
                  <a:cubicBezTo>
                    <a:pt x="306" y="124"/>
                    <a:pt x="311" y="150"/>
                    <a:pt x="315" y="176"/>
                  </a:cubicBezTo>
                  <a:cubicBezTo>
                    <a:pt x="316" y="180"/>
                    <a:pt x="312" y="188"/>
                    <a:pt x="308" y="190"/>
                  </a:cubicBezTo>
                  <a:cubicBezTo>
                    <a:pt x="304" y="192"/>
                    <a:pt x="297" y="189"/>
                    <a:pt x="293" y="186"/>
                  </a:cubicBezTo>
                  <a:cubicBezTo>
                    <a:pt x="260" y="166"/>
                    <a:pt x="227" y="144"/>
                    <a:pt x="193" y="122"/>
                  </a:cubicBezTo>
                  <a:cubicBezTo>
                    <a:pt x="204" y="143"/>
                    <a:pt x="215" y="162"/>
                    <a:pt x="224" y="182"/>
                  </a:cubicBezTo>
                  <a:cubicBezTo>
                    <a:pt x="233" y="202"/>
                    <a:pt x="222" y="219"/>
                    <a:pt x="201" y="221"/>
                  </a:cubicBezTo>
                  <a:cubicBezTo>
                    <a:pt x="196" y="221"/>
                    <a:pt x="189" y="218"/>
                    <a:pt x="188" y="215"/>
                  </a:cubicBezTo>
                  <a:cubicBezTo>
                    <a:pt x="177" y="185"/>
                    <a:pt x="149" y="178"/>
                    <a:pt x="122" y="165"/>
                  </a:cubicBezTo>
                  <a:cubicBezTo>
                    <a:pt x="125" y="180"/>
                    <a:pt x="130" y="195"/>
                    <a:pt x="132" y="211"/>
                  </a:cubicBezTo>
                  <a:cubicBezTo>
                    <a:pt x="137" y="245"/>
                    <a:pt x="153" y="271"/>
                    <a:pt x="178" y="295"/>
                  </a:cubicBezTo>
                  <a:cubicBezTo>
                    <a:pt x="190" y="308"/>
                    <a:pt x="194" y="328"/>
                    <a:pt x="199" y="345"/>
                  </a:cubicBezTo>
                  <a:cubicBezTo>
                    <a:pt x="201" y="350"/>
                    <a:pt x="195" y="357"/>
                    <a:pt x="192" y="363"/>
                  </a:cubicBezTo>
                  <a:cubicBezTo>
                    <a:pt x="187" y="360"/>
                    <a:pt x="182" y="357"/>
                    <a:pt x="179" y="352"/>
                  </a:cubicBezTo>
                  <a:cubicBezTo>
                    <a:pt x="169" y="341"/>
                    <a:pt x="160" y="329"/>
                    <a:pt x="150" y="317"/>
                  </a:cubicBezTo>
                  <a:cubicBezTo>
                    <a:pt x="149" y="318"/>
                    <a:pt x="147" y="318"/>
                    <a:pt x="145" y="319"/>
                  </a:cubicBezTo>
                  <a:cubicBezTo>
                    <a:pt x="144" y="333"/>
                    <a:pt x="146" y="350"/>
                    <a:pt x="140" y="362"/>
                  </a:cubicBezTo>
                  <a:cubicBezTo>
                    <a:pt x="134" y="374"/>
                    <a:pt x="120" y="382"/>
                    <a:pt x="108" y="393"/>
                  </a:cubicBezTo>
                  <a:cubicBezTo>
                    <a:pt x="134" y="426"/>
                    <a:pt x="163" y="464"/>
                    <a:pt x="192" y="502"/>
                  </a:cubicBezTo>
                  <a:cubicBezTo>
                    <a:pt x="197" y="508"/>
                    <a:pt x="204" y="520"/>
                    <a:pt x="201" y="525"/>
                  </a:cubicBezTo>
                  <a:cubicBezTo>
                    <a:pt x="198" y="532"/>
                    <a:pt x="187" y="537"/>
                    <a:pt x="178" y="539"/>
                  </a:cubicBezTo>
                  <a:cubicBezTo>
                    <a:pt x="147" y="546"/>
                    <a:pt x="130" y="530"/>
                    <a:pt x="117" y="491"/>
                  </a:cubicBezTo>
                  <a:cubicBezTo>
                    <a:pt x="103" y="452"/>
                    <a:pt x="87" y="415"/>
                    <a:pt x="72" y="376"/>
                  </a:cubicBezTo>
                  <a:cubicBezTo>
                    <a:pt x="69" y="370"/>
                    <a:pt x="68" y="363"/>
                    <a:pt x="64" y="350"/>
                  </a:cubicBezTo>
                  <a:cubicBezTo>
                    <a:pt x="77" y="357"/>
                    <a:pt x="84" y="361"/>
                    <a:pt x="91" y="365"/>
                  </a:cubicBezTo>
                  <a:cubicBezTo>
                    <a:pt x="109" y="344"/>
                    <a:pt x="98" y="275"/>
                    <a:pt x="74" y="261"/>
                  </a:cubicBezTo>
                  <a:cubicBezTo>
                    <a:pt x="69" y="271"/>
                    <a:pt x="65" y="280"/>
                    <a:pt x="59" y="289"/>
                  </a:cubicBezTo>
                  <a:cubicBezTo>
                    <a:pt x="57" y="292"/>
                    <a:pt x="50" y="293"/>
                    <a:pt x="46" y="295"/>
                  </a:cubicBezTo>
                  <a:cubicBezTo>
                    <a:pt x="44" y="291"/>
                    <a:pt x="41" y="286"/>
                    <a:pt x="41" y="282"/>
                  </a:cubicBezTo>
                  <a:cubicBezTo>
                    <a:pt x="46" y="250"/>
                    <a:pt x="39" y="224"/>
                    <a:pt x="9" y="207"/>
                  </a:cubicBezTo>
                  <a:cubicBezTo>
                    <a:pt x="4" y="204"/>
                    <a:pt x="0" y="194"/>
                    <a:pt x="1" y="189"/>
                  </a:cubicBezTo>
                  <a:cubicBezTo>
                    <a:pt x="2" y="184"/>
                    <a:pt x="9" y="178"/>
                    <a:pt x="15" y="176"/>
                  </a:cubicBezTo>
                  <a:cubicBezTo>
                    <a:pt x="23" y="173"/>
                    <a:pt x="32" y="173"/>
                    <a:pt x="41" y="172"/>
                  </a:cubicBezTo>
                  <a:cubicBezTo>
                    <a:pt x="49" y="171"/>
                    <a:pt x="56" y="171"/>
                    <a:pt x="70" y="170"/>
                  </a:cubicBezTo>
                  <a:cubicBezTo>
                    <a:pt x="80" y="176"/>
                    <a:pt x="76" y="204"/>
                    <a:pt x="99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8" name="Freeform 81"/>
            <p:cNvSpPr/>
            <p:nvPr/>
          </p:nvSpPr>
          <p:spPr bwMode="auto">
            <a:xfrm>
              <a:off x="13196661" y="-7938"/>
              <a:ext cx="1047750" cy="858838"/>
            </a:xfrm>
            <a:custGeom>
              <a:avLst/>
              <a:gdLst>
                <a:gd name="T0" fmla="*/ 36 w 332"/>
                <a:gd name="T1" fmla="*/ 247 h 272"/>
                <a:gd name="T2" fmla="*/ 149 w 332"/>
                <a:gd name="T3" fmla="*/ 203 h 272"/>
                <a:gd name="T4" fmla="*/ 78 w 332"/>
                <a:gd name="T5" fmla="*/ 204 h 272"/>
                <a:gd name="T6" fmla="*/ 3 w 332"/>
                <a:gd name="T7" fmla="*/ 159 h 272"/>
                <a:gd name="T8" fmla="*/ 3 w 332"/>
                <a:gd name="T9" fmla="*/ 137 h 272"/>
                <a:gd name="T10" fmla="*/ 22 w 332"/>
                <a:gd name="T11" fmla="*/ 132 h 272"/>
                <a:gd name="T12" fmla="*/ 153 w 332"/>
                <a:gd name="T13" fmla="*/ 148 h 272"/>
                <a:gd name="T14" fmla="*/ 214 w 332"/>
                <a:gd name="T15" fmla="*/ 109 h 272"/>
                <a:gd name="T16" fmla="*/ 249 w 332"/>
                <a:gd name="T17" fmla="*/ 22 h 272"/>
                <a:gd name="T18" fmla="*/ 269 w 332"/>
                <a:gd name="T19" fmla="*/ 1 h 272"/>
                <a:gd name="T20" fmla="*/ 293 w 332"/>
                <a:gd name="T21" fmla="*/ 18 h 272"/>
                <a:gd name="T22" fmla="*/ 308 w 332"/>
                <a:gd name="T23" fmla="*/ 48 h 272"/>
                <a:gd name="T24" fmla="*/ 298 w 332"/>
                <a:gd name="T25" fmla="*/ 83 h 272"/>
                <a:gd name="T26" fmla="*/ 255 w 332"/>
                <a:gd name="T27" fmla="*/ 151 h 272"/>
                <a:gd name="T28" fmla="*/ 307 w 332"/>
                <a:gd name="T29" fmla="*/ 147 h 272"/>
                <a:gd name="T30" fmla="*/ 331 w 332"/>
                <a:gd name="T31" fmla="*/ 159 h 272"/>
                <a:gd name="T32" fmla="*/ 309 w 332"/>
                <a:gd name="T33" fmla="*/ 182 h 272"/>
                <a:gd name="T34" fmla="*/ 253 w 332"/>
                <a:gd name="T35" fmla="*/ 184 h 272"/>
                <a:gd name="T36" fmla="*/ 229 w 332"/>
                <a:gd name="T37" fmla="*/ 194 h 272"/>
                <a:gd name="T38" fmla="*/ 36 w 332"/>
                <a:gd name="T39" fmla="*/ 247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2" h="272">
                  <a:moveTo>
                    <a:pt x="36" y="247"/>
                  </a:moveTo>
                  <a:cubicBezTo>
                    <a:pt x="76" y="230"/>
                    <a:pt x="119" y="237"/>
                    <a:pt x="149" y="203"/>
                  </a:cubicBezTo>
                  <a:cubicBezTo>
                    <a:pt x="124" y="203"/>
                    <a:pt x="101" y="202"/>
                    <a:pt x="78" y="204"/>
                  </a:cubicBezTo>
                  <a:cubicBezTo>
                    <a:pt x="41" y="207"/>
                    <a:pt x="19" y="188"/>
                    <a:pt x="3" y="159"/>
                  </a:cubicBezTo>
                  <a:cubicBezTo>
                    <a:pt x="0" y="153"/>
                    <a:pt x="0" y="142"/>
                    <a:pt x="3" y="137"/>
                  </a:cubicBezTo>
                  <a:cubicBezTo>
                    <a:pt x="5" y="133"/>
                    <a:pt x="17" y="129"/>
                    <a:pt x="22" y="132"/>
                  </a:cubicBezTo>
                  <a:cubicBezTo>
                    <a:pt x="64" y="152"/>
                    <a:pt x="109" y="144"/>
                    <a:pt x="153" y="148"/>
                  </a:cubicBezTo>
                  <a:cubicBezTo>
                    <a:pt x="186" y="151"/>
                    <a:pt x="203" y="139"/>
                    <a:pt x="214" y="109"/>
                  </a:cubicBezTo>
                  <a:cubicBezTo>
                    <a:pt x="223" y="79"/>
                    <a:pt x="236" y="50"/>
                    <a:pt x="249" y="22"/>
                  </a:cubicBezTo>
                  <a:cubicBezTo>
                    <a:pt x="253" y="13"/>
                    <a:pt x="262" y="2"/>
                    <a:pt x="269" y="1"/>
                  </a:cubicBezTo>
                  <a:cubicBezTo>
                    <a:pt x="277" y="0"/>
                    <a:pt x="287" y="10"/>
                    <a:pt x="293" y="18"/>
                  </a:cubicBezTo>
                  <a:cubicBezTo>
                    <a:pt x="300" y="27"/>
                    <a:pt x="303" y="38"/>
                    <a:pt x="308" y="48"/>
                  </a:cubicBezTo>
                  <a:cubicBezTo>
                    <a:pt x="315" y="63"/>
                    <a:pt x="313" y="73"/>
                    <a:pt x="298" y="83"/>
                  </a:cubicBezTo>
                  <a:cubicBezTo>
                    <a:pt x="275" y="98"/>
                    <a:pt x="266" y="123"/>
                    <a:pt x="255" y="151"/>
                  </a:cubicBezTo>
                  <a:cubicBezTo>
                    <a:pt x="275" y="150"/>
                    <a:pt x="291" y="148"/>
                    <a:pt x="307" y="147"/>
                  </a:cubicBezTo>
                  <a:cubicBezTo>
                    <a:pt x="316" y="147"/>
                    <a:pt x="330" y="144"/>
                    <a:pt x="331" y="159"/>
                  </a:cubicBezTo>
                  <a:cubicBezTo>
                    <a:pt x="332" y="173"/>
                    <a:pt x="322" y="181"/>
                    <a:pt x="309" y="182"/>
                  </a:cubicBezTo>
                  <a:cubicBezTo>
                    <a:pt x="290" y="184"/>
                    <a:pt x="271" y="183"/>
                    <a:pt x="253" y="184"/>
                  </a:cubicBezTo>
                  <a:cubicBezTo>
                    <a:pt x="245" y="185"/>
                    <a:pt x="234" y="188"/>
                    <a:pt x="229" y="194"/>
                  </a:cubicBezTo>
                  <a:cubicBezTo>
                    <a:pt x="170" y="259"/>
                    <a:pt x="127" y="272"/>
                    <a:pt x="36" y="2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9" name="Freeform 82"/>
            <p:cNvSpPr/>
            <p:nvPr/>
          </p:nvSpPr>
          <p:spPr bwMode="auto">
            <a:xfrm>
              <a:off x="10912249" y="5257800"/>
              <a:ext cx="663575" cy="809625"/>
            </a:xfrm>
            <a:custGeom>
              <a:avLst/>
              <a:gdLst>
                <a:gd name="T0" fmla="*/ 30 w 210"/>
                <a:gd name="T1" fmla="*/ 218 h 256"/>
                <a:gd name="T2" fmla="*/ 0 w 210"/>
                <a:gd name="T3" fmla="*/ 204 h 256"/>
                <a:gd name="T4" fmla="*/ 103 w 210"/>
                <a:gd name="T5" fmla="*/ 0 h 256"/>
                <a:gd name="T6" fmla="*/ 129 w 210"/>
                <a:gd name="T7" fmla="*/ 38 h 256"/>
                <a:gd name="T8" fmla="*/ 123 w 210"/>
                <a:gd name="T9" fmla="*/ 153 h 256"/>
                <a:gd name="T10" fmla="*/ 185 w 210"/>
                <a:gd name="T11" fmla="*/ 38 h 256"/>
                <a:gd name="T12" fmla="*/ 210 w 210"/>
                <a:gd name="T13" fmla="*/ 48 h 256"/>
                <a:gd name="T14" fmla="*/ 109 w 210"/>
                <a:gd name="T15" fmla="*/ 256 h 256"/>
                <a:gd name="T16" fmla="*/ 80 w 210"/>
                <a:gd name="T17" fmla="*/ 216 h 256"/>
                <a:gd name="T18" fmla="*/ 90 w 210"/>
                <a:gd name="T19" fmla="*/ 94 h 256"/>
                <a:gd name="T20" fmla="*/ 30 w 210"/>
                <a:gd name="T21" fmla="*/ 21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0" h="256">
                  <a:moveTo>
                    <a:pt x="30" y="218"/>
                  </a:moveTo>
                  <a:cubicBezTo>
                    <a:pt x="20" y="214"/>
                    <a:pt x="11" y="210"/>
                    <a:pt x="0" y="204"/>
                  </a:cubicBezTo>
                  <a:cubicBezTo>
                    <a:pt x="35" y="135"/>
                    <a:pt x="69" y="67"/>
                    <a:pt x="103" y="0"/>
                  </a:cubicBezTo>
                  <a:cubicBezTo>
                    <a:pt x="127" y="4"/>
                    <a:pt x="132" y="16"/>
                    <a:pt x="129" y="38"/>
                  </a:cubicBezTo>
                  <a:cubicBezTo>
                    <a:pt x="124" y="76"/>
                    <a:pt x="122" y="113"/>
                    <a:pt x="123" y="153"/>
                  </a:cubicBezTo>
                  <a:cubicBezTo>
                    <a:pt x="143" y="115"/>
                    <a:pt x="164" y="78"/>
                    <a:pt x="185" y="38"/>
                  </a:cubicBezTo>
                  <a:cubicBezTo>
                    <a:pt x="193" y="41"/>
                    <a:pt x="201" y="44"/>
                    <a:pt x="210" y="48"/>
                  </a:cubicBezTo>
                  <a:cubicBezTo>
                    <a:pt x="176" y="118"/>
                    <a:pt x="142" y="187"/>
                    <a:pt x="109" y="256"/>
                  </a:cubicBezTo>
                  <a:cubicBezTo>
                    <a:pt x="77" y="246"/>
                    <a:pt x="77" y="246"/>
                    <a:pt x="80" y="216"/>
                  </a:cubicBezTo>
                  <a:cubicBezTo>
                    <a:pt x="84" y="176"/>
                    <a:pt x="89" y="136"/>
                    <a:pt x="90" y="94"/>
                  </a:cubicBezTo>
                  <a:cubicBezTo>
                    <a:pt x="70" y="135"/>
                    <a:pt x="50" y="176"/>
                    <a:pt x="30" y="2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0" name="Freeform 83"/>
            <p:cNvSpPr/>
            <p:nvPr/>
          </p:nvSpPr>
          <p:spPr bwMode="auto">
            <a:xfrm>
              <a:off x="12772799" y="5489575"/>
              <a:ext cx="433388" cy="757238"/>
            </a:xfrm>
            <a:custGeom>
              <a:avLst/>
              <a:gdLst>
                <a:gd name="T0" fmla="*/ 137 w 137"/>
                <a:gd name="T1" fmla="*/ 221 h 240"/>
                <a:gd name="T2" fmla="*/ 112 w 137"/>
                <a:gd name="T3" fmla="*/ 226 h 240"/>
                <a:gd name="T4" fmla="*/ 38 w 137"/>
                <a:gd name="T5" fmla="*/ 85 h 240"/>
                <a:gd name="T6" fmla="*/ 35 w 137"/>
                <a:gd name="T7" fmla="*/ 86 h 240"/>
                <a:gd name="T8" fmla="*/ 46 w 137"/>
                <a:gd name="T9" fmla="*/ 237 h 240"/>
                <a:gd name="T10" fmla="*/ 17 w 137"/>
                <a:gd name="T11" fmla="*/ 240 h 240"/>
                <a:gd name="T12" fmla="*/ 0 w 137"/>
                <a:gd name="T13" fmla="*/ 17 h 240"/>
                <a:gd name="T14" fmla="*/ 49 w 137"/>
                <a:gd name="T15" fmla="*/ 37 h 240"/>
                <a:gd name="T16" fmla="*/ 95 w 137"/>
                <a:gd name="T17" fmla="*/ 105 h 240"/>
                <a:gd name="T18" fmla="*/ 86 w 137"/>
                <a:gd name="T19" fmla="*/ 5 h 240"/>
                <a:gd name="T20" fmla="*/ 110 w 137"/>
                <a:gd name="T21" fmla="*/ 0 h 240"/>
                <a:gd name="T22" fmla="*/ 137 w 137"/>
                <a:gd name="T23" fmla="*/ 22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" h="240">
                  <a:moveTo>
                    <a:pt x="137" y="221"/>
                  </a:moveTo>
                  <a:cubicBezTo>
                    <a:pt x="127" y="223"/>
                    <a:pt x="120" y="224"/>
                    <a:pt x="112" y="226"/>
                  </a:cubicBezTo>
                  <a:cubicBezTo>
                    <a:pt x="87" y="179"/>
                    <a:pt x="63" y="132"/>
                    <a:pt x="38" y="85"/>
                  </a:cubicBezTo>
                  <a:cubicBezTo>
                    <a:pt x="37" y="85"/>
                    <a:pt x="36" y="86"/>
                    <a:pt x="35" y="86"/>
                  </a:cubicBezTo>
                  <a:cubicBezTo>
                    <a:pt x="39" y="136"/>
                    <a:pt x="42" y="185"/>
                    <a:pt x="46" y="237"/>
                  </a:cubicBezTo>
                  <a:cubicBezTo>
                    <a:pt x="36" y="238"/>
                    <a:pt x="28" y="238"/>
                    <a:pt x="17" y="240"/>
                  </a:cubicBezTo>
                  <a:cubicBezTo>
                    <a:pt x="11" y="164"/>
                    <a:pt x="5" y="91"/>
                    <a:pt x="0" y="17"/>
                  </a:cubicBezTo>
                  <a:cubicBezTo>
                    <a:pt x="33" y="10"/>
                    <a:pt x="33" y="10"/>
                    <a:pt x="49" y="37"/>
                  </a:cubicBezTo>
                  <a:cubicBezTo>
                    <a:pt x="63" y="60"/>
                    <a:pt x="77" y="83"/>
                    <a:pt x="95" y="105"/>
                  </a:cubicBezTo>
                  <a:cubicBezTo>
                    <a:pt x="92" y="72"/>
                    <a:pt x="89" y="39"/>
                    <a:pt x="86" y="5"/>
                  </a:cubicBezTo>
                  <a:cubicBezTo>
                    <a:pt x="94" y="3"/>
                    <a:pt x="101" y="2"/>
                    <a:pt x="110" y="0"/>
                  </a:cubicBezTo>
                  <a:cubicBezTo>
                    <a:pt x="119" y="73"/>
                    <a:pt x="128" y="146"/>
                    <a:pt x="137" y="2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1" name="Freeform 84"/>
            <p:cNvSpPr>
              <a:spLocks noEditPoints="1"/>
            </p:cNvSpPr>
            <p:nvPr/>
          </p:nvSpPr>
          <p:spPr bwMode="auto">
            <a:xfrm>
              <a:off x="14103124" y="4878387"/>
              <a:ext cx="720725" cy="762000"/>
            </a:xfrm>
            <a:custGeom>
              <a:avLst/>
              <a:gdLst>
                <a:gd name="T0" fmla="*/ 124 w 228"/>
                <a:gd name="T1" fmla="*/ 122 h 241"/>
                <a:gd name="T2" fmla="*/ 104 w 228"/>
                <a:gd name="T3" fmla="*/ 142 h 241"/>
                <a:gd name="T4" fmla="*/ 158 w 228"/>
                <a:gd name="T5" fmla="*/ 216 h 241"/>
                <a:gd name="T6" fmla="*/ 135 w 228"/>
                <a:gd name="T7" fmla="*/ 241 h 241"/>
                <a:gd name="T8" fmla="*/ 0 w 228"/>
                <a:gd name="T9" fmla="*/ 51 h 241"/>
                <a:gd name="T10" fmla="*/ 49 w 228"/>
                <a:gd name="T11" fmla="*/ 16 h 241"/>
                <a:gd name="T12" fmla="*/ 122 w 228"/>
                <a:gd name="T13" fmla="*/ 15 h 241"/>
                <a:gd name="T14" fmla="*/ 148 w 228"/>
                <a:gd name="T15" fmla="*/ 87 h 241"/>
                <a:gd name="T16" fmla="*/ 159 w 228"/>
                <a:gd name="T17" fmla="*/ 115 h 241"/>
                <a:gd name="T18" fmla="*/ 228 w 228"/>
                <a:gd name="T19" fmla="*/ 169 h 241"/>
                <a:gd name="T20" fmla="*/ 186 w 228"/>
                <a:gd name="T21" fmla="*/ 174 h 241"/>
                <a:gd name="T22" fmla="*/ 124 w 228"/>
                <a:gd name="T23" fmla="*/ 122 h 241"/>
                <a:gd name="T24" fmla="*/ 85 w 228"/>
                <a:gd name="T25" fmla="*/ 113 h 241"/>
                <a:gd name="T26" fmla="*/ 117 w 228"/>
                <a:gd name="T27" fmla="*/ 72 h 241"/>
                <a:gd name="T28" fmla="*/ 90 w 228"/>
                <a:gd name="T29" fmla="*/ 39 h 241"/>
                <a:gd name="T30" fmla="*/ 41 w 228"/>
                <a:gd name="T31" fmla="*/ 55 h 241"/>
                <a:gd name="T32" fmla="*/ 85 w 228"/>
                <a:gd name="T33" fmla="*/ 113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241">
                  <a:moveTo>
                    <a:pt x="124" y="122"/>
                  </a:moveTo>
                  <a:cubicBezTo>
                    <a:pt x="116" y="129"/>
                    <a:pt x="111" y="135"/>
                    <a:pt x="104" y="142"/>
                  </a:cubicBezTo>
                  <a:cubicBezTo>
                    <a:pt x="122" y="167"/>
                    <a:pt x="140" y="191"/>
                    <a:pt x="158" y="216"/>
                  </a:cubicBezTo>
                  <a:cubicBezTo>
                    <a:pt x="150" y="225"/>
                    <a:pt x="143" y="232"/>
                    <a:pt x="135" y="241"/>
                  </a:cubicBezTo>
                  <a:cubicBezTo>
                    <a:pt x="90" y="177"/>
                    <a:pt x="46" y="115"/>
                    <a:pt x="0" y="51"/>
                  </a:cubicBezTo>
                  <a:cubicBezTo>
                    <a:pt x="17" y="39"/>
                    <a:pt x="33" y="27"/>
                    <a:pt x="49" y="16"/>
                  </a:cubicBezTo>
                  <a:cubicBezTo>
                    <a:pt x="73" y="1"/>
                    <a:pt x="97" y="0"/>
                    <a:pt x="122" y="15"/>
                  </a:cubicBezTo>
                  <a:cubicBezTo>
                    <a:pt x="150" y="33"/>
                    <a:pt x="153" y="60"/>
                    <a:pt x="148" y="87"/>
                  </a:cubicBezTo>
                  <a:cubicBezTo>
                    <a:pt x="145" y="101"/>
                    <a:pt x="150" y="107"/>
                    <a:pt x="159" y="115"/>
                  </a:cubicBezTo>
                  <a:cubicBezTo>
                    <a:pt x="183" y="132"/>
                    <a:pt x="205" y="151"/>
                    <a:pt x="228" y="169"/>
                  </a:cubicBezTo>
                  <a:cubicBezTo>
                    <a:pt x="208" y="191"/>
                    <a:pt x="208" y="191"/>
                    <a:pt x="186" y="174"/>
                  </a:cubicBezTo>
                  <a:cubicBezTo>
                    <a:pt x="166" y="157"/>
                    <a:pt x="145" y="140"/>
                    <a:pt x="124" y="122"/>
                  </a:cubicBezTo>
                  <a:close/>
                  <a:moveTo>
                    <a:pt x="85" y="113"/>
                  </a:moveTo>
                  <a:cubicBezTo>
                    <a:pt x="102" y="103"/>
                    <a:pt x="118" y="94"/>
                    <a:pt x="117" y="72"/>
                  </a:cubicBezTo>
                  <a:cubicBezTo>
                    <a:pt x="116" y="55"/>
                    <a:pt x="104" y="45"/>
                    <a:pt x="90" y="39"/>
                  </a:cubicBezTo>
                  <a:cubicBezTo>
                    <a:pt x="70" y="30"/>
                    <a:pt x="56" y="40"/>
                    <a:pt x="41" y="55"/>
                  </a:cubicBezTo>
                  <a:cubicBezTo>
                    <a:pt x="55" y="74"/>
                    <a:pt x="69" y="93"/>
                    <a:pt x="85" y="1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2" name="Freeform 85"/>
            <p:cNvSpPr/>
            <p:nvPr/>
          </p:nvSpPr>
          <p:spPr bwMode="auto">
            <a:xfrm>
              <a:off x="9386661" y="3990975"/>
              <a:ext cx="820738" cy="669925"/>
            </a:xfrm>
            <a:custGeom>
              <a:avLst/>
              <a:gdLst>
                <a:gd name="T0" fmla="*/ 108 w 260"/>
                <a:gd name="T1" fmla="*/ 81 h 212"/>
                <a:gd name="T2" fmla="*/ 12 w 260"/>
                <a:gd name="T3" fmla="*/ 129 h 212"/>
                <a:gd name="T4" fmla="*/ 0 w 260"/>
                <a:gd name="T5" fmla="*/ 106 h 212"/>
                <a:gd name="T6" fmla="*/ 204 w 260"/>
                <a:gd name="T7" fmla="*/ 0 h 212"/>
                <a:gd name="T8" fmla="*/ 217 w 260"/>
                <a:gd name="T9" fmla="*/ 24 h 212"/>
                <a:gd name="T10" fmla="*/ 131 w 260"/>
                <a:gd name="T11" fmla="*/ 69 h 212"/>
                <a:gd name="T12" fmla="*/ 161 w 260"/>
                <a:gd name="T13" fmla="*/ 126 h 212"/>
                <a:gd name="T14" fmla="*/ 247 w 260"/>
                <a:gd name="T15" fmla="*/ 84 h 212"/>
                <a:gd name="T16" fmla="*/ 260 w 260"/>
                <a:gd name="T17" fmla="*/ 107 h 212"/>
                <a:gd name="T18" fmla="*/ 55 w 260"/>
                <a:gd name="T19" fmla="*/ 212 h 212"/>
                <a:gd name="T20" fmla="*/ 42 w 260"/>
                <a:gd name="T21" fmla="*/ 189 h 212"/>
                <a:gd name="T22" fmla="*/ 138 w 260"/>
                <a:gd name="T23" fmla="*/ 139 h 212"/>
                <a:gd name="T24" fmla="*/ 108 w 260"/>
                <a:gd name="T25" fmla="*/ 81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0" h="212">
                  <a:moveTo>
                    <a:pt x="108" y="81"/>
                  </a:moveTo>
                  <a:cubicBezTo>
                    <a:pt x="75" y="97"/>
                    <a:pt x="44" y="113"/>
                    <a:pt x="12" y="129"/>
                  </a:cubicBezTo>
                  <a:cubicBezTo>
                    <a:pt x="8" y="121"/>
                    <a:pt x="4" y="114"/>
                    <a:pt x="0" y="106"/>
                  </a:cubicBezTo>
                  <a:cubicBezTo>
                    <a:pt x="68" y="70"/>
                    <a:pt x="135" y="36"/>
                    <a:pt x="204" y="0"/>
                  </a:cubicBezTo>
                  <a:cubicBezTo>
                    <a:pt x="208" y="9"/>
                    <a:pt x="212" y="16"/>
                    <a:pt x="217" y="24"/>
                  </a:cubicBezTo>
                  <a:cubicBezTo>
                    <a:pt x="188" y="39"/>
                    <a:pt x="160" y="54"/>
                    <a:pt x="131" y="69"/>
                  </a:cubicBezTo>
                  <a:cubicBezTo>
                    <a:pt x="141" y="88"/>
                    <a:pt x="151" y="106"/>
                    <a:pt x="161" y="126"/>
                  </a:cubicBezTo>
                  <a:cubicBezTo>
                    <a:pt x="190" y="112"/>
                    <a:pt x="217" y="99"/>
                    <a:pt x="247" y="84"/>
                  </a:cubicBezTo>
                  <a:cubicBezTo>
                    <a:pt x="251" y="91"/>
                    <a:pt x="255" y="99"/>
                    <a:pt x="260" y="107"/>
                  </a:cubicBezTo>
                  <a:cubicBezTo>
                    <a:pt x="191" y="142"/>
                    <a:pt x="124" y="177"/>
                    <a:pt x="55" y="212"/>
                  </a:cubicBezTo>
                  <a:cubicBezTo>
                    <a:pt x="51" y="205"/>
                    <a:pt x="47" y="198"/>
                    <a:pt x="42" y="189"/>
                  </a:cubicBezTo>
                  <a:cubicBezTo>
                    <a:pt x="74" y="172"/>
                    <a:pt x="105" y="156"/>
                    <a:pt x="138" y="139"/>
                  </a:cubicBezTo>
                  <a:cubicBezTo>
                    <a:pt x="127" y="119"/>
                    <a:pt x="118" y="101"/>
                    <a:pt x="108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3" name="Freeform 86"/>
            <p:cNvSpPr>
              <a:spLocks noEditPoints="1"/>
            </p:cNvSpPr>
            <p:nvPr/>
          </p:nvSpPr>
          <p:spPr bwMode="auto">
            <a:xfrm>
              <a:off x="10480449" y="5126037"/>
              <a:ext cx="615950" cy="741363"/>
            </a:xfrm>
            <a:custGeom>
              <a:avLst/>
              <a:gdLst>
                <a:gd name="T0" fmla="*/ 0 w 195"/>
                <a:gd name="T1" fmla="*/ 167 h 235"/>
                <a:gd name="T2" fmla="*/ 160 w 195"/>
                <a:gd name="T3" fmla="*/ 0 h 235"/>
                <a:gd name="T4" fmla="*/ 195 w 195"/>
                <a:gd name="T5" fmla="*/ 22 h 235"/>
                <a:gd name="T6" fmla="*/ 107 w 195"/>
                <a:gd name="T7" fmla="*/ 235 h 235"/>
                <a:gd name="T8" fmla="*/ 79 w 195"/>
                <a:gd name="T9" fmla="*/ 219 h 235"/>
                <a:gd name="T10" fmla="*/ 98 w 195"/>
                <a:gd name="T11" fmla="*/ 178 h 235"/>
                <a:gd name="T12" fmla="*/ 90 w 195"/>
                <a:gd name="T13" fmla="*/ 145 h 235"/>
                <a:gd name="T14" fmla="*/ 70 w 195"/>
                <a:gd name="T15" fmla="*/ 131 h 235"/>
                <a:gd name="T16" fmla="*/ 25 w 195"/>
                <a:gd name="T17" fmla="*/ 187 h 235"/>
                <a:gd name="T18" fmla="*/ 0 w 195"/>
                <a:gd name="T19" fmla="*/ 167 h 235"/>
                <a:gd name="T20" fmla="*/ 121 w 195"/>
                <a:gd name="T21" fmla="*/ 127 h 235"/>
                <a:gd name="T22" fmla="*/ 154 w 195"/>
                <a:gd name="T23" fmla="*/ 50 h 235"/>
                <a:gd name="T24" fmla="*/ 95 w 195"/>
                <a:gd name="T25" fmla="*/ 108 h 235"/>
                <a:gd name="T26" fmla="*/ 121 w 195"/>
                <a:gd name="T27" fmla="*/ 127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35">
                  <a:moveTo>
                    <a:pt x="0" y="167"/>
                  </a:moveTo>
                  <a:cubicBezTo>
                    <a:pt x="54" y="111"/>
                    <a:pt x="107" y="56"/>
                    <a:pt x="160" y="0"/>
                  </a:cubicBezTo>
                  <a:cubicBezTo>
                    <a:pt x="173" y="8"/>
                    <a:pt x="183" y="14"/>
                    <a:pt x="195" y="22"/>
                  </a:cubicBezTo>
                  <a:cubicBezTo>
                    <a:pt x="166" y="92"/>
                    <a:pt x="137" y="163"/>
                    <a:pt x="107" y="235"/>
                  </a:cubicBezTo>
                  <a:cubicBezTo>
                    <a:pt x="97" y="230"/>
                    <a:pt x="89" y="225"/>
                    <a:pt x="79" y="219"/>
                  </a:cubicBezTo>
                  <a:cubicBezTo>
                    <a:pt x="85" y="205"/>
                    <a:pt x="90" y="191"/>
                    <a:pt x="98" y="178"/>
                  </a:cubicBezTo>
                  <a:cubicBezTo>
                    <a:pt x="107" y="163"/>
                    <a:pt x="106" y="153"/>
                    <a:pt x="90" y="145"/>
                  </a:cubicBezTo>
                  <a:cubicBezTo>
                    <a:pt x="84" y="142"/>
                    <a:pt x="79" y="137"/>
                    <a:pt x="70" y="131"/>
                  </a:cubicBezTo>
                  <a:cubicBezTo>
                    <a:pt x="55" y="149"/>
                    <a:pt x="40" y="168"/>
                    <a:pt x="25" y="187"/>
                  </a:cubicBezTo>
                  <a:cubicBezTo>
                    <a:pt x="12" y="177"/>
                    <a:pt x="5" y="171"/>
                    <a:pt x="0" y="167"/>
                  </a:cubicBezTo>
                  <a:close/>
                  <a:moveTo>
                    <a:pt x="121" y="127"/>
                  </a:moveTo>
                  <a:cubicBezTo>
                    <a:pt x="132" y="100"/>
                    <a:pt x="143" y="76"/>
                    <a:pt x="154" y="50"/>
                  </a:cubicBezTo>
                  <a:cubicBezTo>
                    <a:pt x="133" y="71"/>
                    <a:pt x="115" y="89"/>
                    <a:pt x="95" y="108"/>
                  </a:cubicBezTo>
                  <a:cubicBezTo>
                    <a:pt x="103" y="114"/>
                    <a:pt x="111" y="119"/>
                    <a:pt x="121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4" name="Freeform 87"/>
            <p:cNvSpPr/>
            <p:nvPr/>
          </p:nvSpPr>
          <p:spPr bwMode="auto">
            <a:xfrm>
              <a:off x="11399611" y="5441950"/>
              <a:ext cx="520700" cy="785813"/>
            </a:xfrm>
            <a:custGeom>
              <a:avLst/>
              <a:gdLst>
                <a:gd name="T0" fmla="*/ 110 w 165"/>
                <a:gd name="T1" fmla="*/ 156 h 249"/>
                <a:gd name="T2" fmla="*/ 76 w 165"/>
                <a:gd name="T3" fmla="*/ 143 h 249"/>
                <a:gd name="T4" fmla="*/ 83 w 165"/>
                <a:gd name="T5" fmla="*/ 120 h 249"/>
                <a:gd name="T6" fmla="*/ 141 w 165"/>
                <a:gd name="T7" fmla="*/ 139 h 249"/>
                <a:gd name="T8" fmla="*/ 107 w 165"/>
                <a:gd name="T9" fmla="*/ 249 h 249"/>
                <a:gd name="T10" fmla="*/ 83 w 165"/>
                <a:gd name="T11" fmla="*/ 227 h 249"/>
                <a:gd name="T12" fmla="*/ 11 w 165"/>
                <a:gd name="T13" fmla="*/ 147 h 249"/>
                <a:gd name="T14" fmla="*/ 47 w 165"/>
                <a:gd name="T15" fmla="*/ 47 h 249"/>
                <a:gd name="T16" fmla="*/ 93 w 165"/>
                <a:gd name="T17" fmla="*/ 12 h 249"/>
                <a:gd name="T18" fmla="*/ 162 w 165"/>
                <a:gd name="T19" fmla="*/ 55 h 249"/>
                <a:gd name="T20" fmla="*/ 165 w 165"/>
                <a:gd name="T21" fmla="*/ 93 h 249"/>
                <a:gd name="T22" fmla="*/ 134 w 165"/>
                <a:gd name="T23" fmla="*/ 90 h 249"/>
                <a:gd name="T24" fmla="*/ 134 w 165"/>
                <a:gd name="T25" fmla="*/ 69 h 249"/>
                <a:gd name="T26" fmla="*/ 115 w 165"/>
                <a:gd name="T27" fmla="*/ 38 h 249"/>
                <a:gd name="T28" fmla="*/ 74 w 165"/>
                <a:gd name="T29" fmla="*/ 54 h 249"/>
                <a:gd name="T30" fmla="*/ 38 w 165"/>
                <a:gd name="T31" fmla="*/ 159 h 249"/>
                <a:gd name="T32" fmla="*/ 64 w 165"/>
                <a:gd name="T33" fmla="*/ 205 h 249"/>
                <a:gd name="T34" fmla="*/ 104 w 165"/>
                <a:gd name="T35" fmla="*/ 175 h 249"/>
                <a:gd name="T36" fmla="*/ 110 w 165"/>
                <a:gd name="T37" fmla="*/ 15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" h="249">
                  <a:moveTo>
                    <a:pt x="110" y="156"/>
                  </a:moveTo>
                  <a:cubicBezTo>
                    <a:pt x="99" y="151"/>
                    <a:pt x="88" y="147"/>
                    <a:pt x="76" y="143"/>
                  </a:cubicBezTo>
                  <a:cubicBezTo>
                    <a:pt x="78" y="136"/>
                    <a:pt x="80" y="129"/>
                    <a:pt x="83" y="120"/>
                  </a:cubicBezTo>
                  <a:cubicBezTo>
                    <a:pt x="102" y="126"/>
                    <a:pt x="121" y="132"/>
                    <a:pt x="141" y="139"/>
                  </a:cubicBezTo>
                  <a:cubicBezTo>
                    <a:pt x="130" y="175"/>
                    <a:pt x="119" y="210"/>
                    <a:pt x="107" y="249"/>
                  </a:cubicBezTo>
                  <a:cubicBezTo>
                    <a:pt x="97" y="241"/>
                    <a:pt x="91" y="234"/>
                    <a:pt x="83" y="227"/>
                  </a:cubicBezTo>
                  <a:cubicBezTo>
                    <a:pt x="36" y="234"/>
                    <a:pt x="0" y="200"/>
                    <a:pt x="11" y="147"/>
                  </a:cubicBezTo>
                  <a:cubicBezTo>
                    <a:pt x="18" y="112"/>
                    <a:pt x="31" y="78"/>
                    <a:pt x="47" y="47"/>
                  </a:cubicBezTo>
                  <a:cubicBezTo>
                    <a:pt x="56" y="31"/>
                    <a:pt x="76" y="18"/>
                    <a:pt x="93" y="12"/>
                  </a:cubicBezTo>
                  <a:cubicBezTo>
                    <a:pt x="127" y="0"/>
                    <a:pt x="154" y="19"/>
                    <a:pt x="162" y="55"/>
                  </a:cubicBezTo>
                  <a:cubicBezTo>
                    <a:pt x="164" y="66"/>
                    <a:pt x="164" y="78"/>
                    <a:pt x="165" y="93"/>
                  </a:cubicBezTo>
                  <a:cubicBezTo>
                    <a:pt x="153" y="92"/>
                    <a:pt x="144" y="91"/>
                    <a:pt x="134" y="90"/>
                  </a:cubicBezTo>
                  <a:cubicBezTo>
                    <a:pt x="134" y="82"/>
                    <a:pt x="134" y="76"/>
                    <a:pt x="134" y="69"/>
                  </a:cubicBezTo>
                  <a:cubicBezTo>
                    <a:pt x="134" y="55"/>
                    <a:pt x="130" y="42"/>
                    <a:pt x="115" y="38"/>
                  </a:cubicBezTo>
                  <a:cubicBezTo>
                    <a:pt x="98" y="34"/>
                    <a:pt x="80" y="38"/>
                    <a:pt x="74" y="54"/>
                  </a:cubicBezTo>
                  <a:cubicBezTo>
                    <a:pt x="60" y="88"/>
                    <a:pt x="48" y="123"/>
                    <a:pt x="38" y="159"/>
                  </a:cubicBezTo>
                  <a:cubicBezTo>
                    <a:pt x="33" y="181"/>
                    <a:pt x="46" y="201"/>
                    <a:pt x="64" y="205"/>
                  </a:cubicBezTo>
                  <a:cubicBezTo>
                    <a:pt x="80" y="210"/>
                    <a:pt x="96" y="198"/>
                    <a:pt x="104" y="175"/>
                  </a:cubicBezTo>
                  <a:cubicBezTo>
                    <a:pt x="107" y="170"/>
                    <a:pt x="108" y="164"/>
                    <a:pt x="110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5" name="Freeform 88"/>
            <p:cNvSpPr/>
            <p:nvPr/>
          </p:nvSpPr>
          <p:spPr bwMode="auto">
            <a:xfrm>
              <a:off x="12312424" y="5551487"/>
              <a:ext cx="412750" cy="714375"/>
            </a:xfrm>
            <a:custGeom>
              <a:avLst/>
              <a:gdLst>
                <a:gd name="T0" fmla="*/ 1 w 131"/>
                <a:gd name="T1" fmla="*/ 0 h 226"/>
                <a:gd name="T2" fmla="*/ 30 w 131"/>
                <a:gd name="T3" fmla="*/ 0 h 226"/>
                <a:gd name="T4" fmla="*/ 30 w 131"/>
                <a:gd name="T5" fmla="*/ 98 h 226"/>
                <a:gd name="T6" fmla="*/ 28 w 131"/>
                <a:gd name="T7" fmla="*/ 164 h 226"/>
                <a:gd name="T8" fmla="*/ 68 w 131"/>
                <a:gd name="T9" fmla="*/ 199 h 226"/>
                <a:gd name="T10" fmla="*/ 97 w 131"/>
                <a:gd name="T11" fmla="*/ 163 h 226"/>
                <a:gd name="T12" fmla="*/ 102 w 131"/>
                <a:gd name="T13" fmla="*/ 15 h 226"/>
                <a:gd name="T14" fmla="*/ 103 w 131"/>
                <a:gd name="T15" fmla="*/ 4 h 226"/>
                <a:gd name="T16" fmla="*/ 131 w 131"/>
                <a:gd name="T17" fmla="*/ 4 h 226"/>
                <a:gd name="T18" fmla="*/ 123 w 131"/>
                <a:gd name="T19" fmla="*/ 176 h 226"/>
                <a:gd name="T20" fmla="*/ 64 w 131"/>
                <a:gd name="T21" fmla="*/ 226 h 226"/>
                <a:gd name="T22" fmla="*/ 1 w 131"/>
                <a:gd name="T23" fmla="*/ 172 h 226"/>
                <a:gd name="T24" fmla="*/ 1 w 131"/>
                <a:gd name="T25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226">
                  <a:moveTo>
                    <a:pt x="1" y="0"/>
                  </a:moveTo>
                  <a:cubicBezTo>
                    <a:pt x="14" y="0"/>
                    <a:pt x="22" y="0"/>
                    <a:pt x="30" y="0"/>
                  </a:cubicBezTo>
                  <a:cubicBezTo>
                    <a:pt x="30" y="33"/>
                    <a:pt x="30" y="66"/>
                    <a:pt x="30" y="98"/>
                  </a:cubicBezTo>
                  <a:cubicBezTo>
                    <a:pt x="30" y="120"/>
                    <a:pt x="28" y="142"/>
                    <a:pt x="28" y="164"/>
                  </a:cubicBezTo>
                  <a:cubicBezTo>
                    <a:pt x="28" y="189"/>
                    <a:pt x="44" y="201"/>
                    <a:pt x="68" y="199"/>
                  </a:cubicBezTo>
                  <a:cubicBezTo>
                    <a:pt x="86" y="197"/>
                    <a:pt x="96" y="186"/>
                    <a:pt x="97" y="163"/>
                  </a:cubicBezTo>
                  <a:cubicBezTo>
                    <a:pt x="99" y="114"/>
                    <a:pt x="100" y="65"/>
                    <a:pt x="102" y="15"/>
                  </a:cubicBezTo>
                  <a:cubicBezTo>
                    <a:pt x="102" y="12"/>
                    <a:pt x="103" y="9"/>
                    <a:pt x="103" y="4"/>
                  </a:cubicBezTo>
                  <a:cubicBezTo>
                    <a:pt x="112" y="4"/>
                    <a:pt x="121" y="4"/>
                    <a:pt x="131" y="4"/>
                  </a:cubicBezTo>
                  <a:cubicBezTo>
                    <a:pt x="129" y="62"/>
                    <a:pt x="127" y="119"/>
                    <a:pt x="123" y="176"/>
                  </a:cubicBezTo>
                  <a:cubicBezTo>
                    <a:pt x="121" y="206"/>
                    <a:pt x="95" y="226"/>
                    <a:pt x="64" y="226"/>
                  </a:cubicBezTo>
                  <a:cubicBezTo>
                    <a:pt x="28" y="225"/>
                    <a:pt x="2" y="205"/>
                    <a:pt x="1" y="172"/>
                  </a:cubicBezTo>
                  <a:cubicBezTo>
                    <a:pt x="0" y="115"/>
                    <a:pt x="1" y="58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6" name="Freeform 89"/>
            <p:cNvSpPr/>
            <p:nvPr/>
          </p:nvSpPr>
          <p:spPr bwMode="auto">
            <a:xfrm>
              <a:off x="9635899" y="4373562"/>
              <a:ext cx="825500" cy="698500"/>
            </a:xfrm>
            <a:custGeom>
              <a:avLst/>
              <a:gdLst>
                <a:gd name="T0" fmla="*/ 192 w 261"/>
                <a:gd name="T1" fmla="*/ 0 h 221"/>
                <a:gd name="T2" fmla="*/ 261 w 261"/>
                <a:gd name="T3" fmla="*/ 96 h 221"/>
                <a:gd name="T4" fmla="*/ 240 w 261"/>
                <a:gd name="T5" fmla="*/ 110 h 221"/>
                <a:gd name="T6" fmla="*/ 196 w 261"/>
                <a:gd name="T7" fmla="*/ 49 h 221"/>
                <a:gd name="T8" fmla="*/ 175 w 261"/>
                <a:gd name="T9" fmla="*/ 44 h 221"/>
                <a:gd name="T10" fmla="*/ 128 w 261"/>
                <a:gd name="T11" fmla="*/ 73 h 221"/>
                <a:gd name="T12" fmla="*/ 175 w 261"/>
                <a:gd name="T13" fmla="*/ 140 h 221"/>
                <a:gd name="T14" fmla="*/ 156 w 261"/>
                <a:gd name="T15" fmla="*/ 155 h 221"/>
                <a:gd name="T16" fmla="*/ 106 w 261"/>
                <a:gd name="T17" fmla="*/ 87 h 221"/>
                <a:gd name="T18" fmla="*/ 38 w 261"/>
                <a:gd name="T19" fmla="*/ 129 h 221"/>
                <a:gd name="T20" fmla="*/ 93 w 261"/>
                <a:gd name="T21" fmla="*/ 207 h 221"/>
                <a:gd name="T22" fmla="*/ 73 w 261"/>
                <a:gd name="T23" fmla="*/ 221 h 221"/>
                <a:gd name="T24" fmla="*/ 0 w 261"/>
                <a:gd name="T25" fmla="*/ 120 h 221"/>
                <a:gd name="T26" fmla="*/ 192 w 261"/>
                <a:gd name="T2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221">
                  <a:moveTo>
                    <a:pt x="192" y="0"/>
                  </a:moveTo>
                  <a:cubicBezTo>
                    <a:pt x="215" y="32"/>
                    <a:pt x="237" y="63"/>
                    <a:pt x="261" y="96"/>
                  </a:cubicBezTo>
                  <a:cubicBezTo>
                    <a:pt x="254" y="101"/>
                    <a:pt x="248" y="105"/>
                    <a:pt x="240" y="110"/>
                  </a:cubicBezTo>
                  <a:cubicBezTo>
                    <a:pt x="225" y="89"/>
                    <a:pt x="210" y="69"/>
                    <a:pt x="196" y="49"/>
                  </a:cubicBezTo>
                  <a:cubicBezTo>
                    <a:pt x="190" y="39"/>
                    <a:pt x="184" y="38"/>
                    <a:pt x="175" y="44"/>
                  </a:cubicBezTo>
                  <a:cubicBezTo>
                    <a:pt x="160" y="54"/>
                    <a:pt x="145" y="63"/>
                    <a:pt x="128" y="73"/>
                  </a:cubicBezTo>
                  <a:cubicBezTo>
                    <a:pt x="144" y="96"/>
                    <a:pt x="159" y="117"/>
                    <a:pt x="175" y="140"/>
                  </a:cubicBezTo>
                  <a:cubicBezTo>
                    <a:pt x="169" y="145"/>
                    <a:pt x="164" y="149"/>
                    <a:pt x="156" y="155"/>
                  </a:cubicBezTo>
                  <a:cubicBezTo>
                    <a:pt x="139" y="132"/>
                    <a:pt x="122" y="109"/>
                    <a:pt x="106" y="87"/>
                  </a:cubicBezTo>
                  <a:cubicBezTo>
                    <a:pt x="83" y="101"/>
                    <a:pt x="62" y="114"/>
                    <a:pt x="38" y="129"/>
                  </a:cubicBezTo>
                  <a:cubicBezTo>
                    <a:pt x="56" y="154"/>
                    <a:pt x="74" y="180"/>
                    <a:pt x="93" y="207"/>
                  </a:cubicBezTo>
                  <a:cubicBezTo>
                    <a:pt x="87" y="211"/>
                    <a:pt x="81" y="216"/>
                    <a:pt x="73" y="221"/>
                  </a:cubicBezTo>
                  <a:cubicBezTo>
                    <a:pt x="49" y="188"/>
                    <a:pt x="25" y="155"/>
                    <a:pt x="0" y="120"/>
                  </a:cubicBezTo>
                  <a:cubicBezTo>
                    <a:pt x="64" y="80"/>
                    <a:pt x="128" y="40"/>
                    <a:pt x="19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7" name="Freeform 90"/>
            <p:cNvSpPr/>
            <p:nvPr/>
          </p:nvSpPr>
          <p:spPr bwMode="auto">
            <a:xfrm>
              <a:off x="13347474" y="5267325"/>
              <a:ext cx="487363" cy="777875"/>
            </a:xfrm>
            <a:custGeom>
              <a:avLst/>
              <a:gdLst>
                <a:gd name="T0" fmla="*/ 117 w 154"/>
                <a:gd name="T1" fmla="*/ 0 h 246"/>
                <a:gd name="T2" fmla="*/ 135 w 154"/>
                <a:gd name="T3" fmla="*/ 115 h 246"/>
                <a:gd name="T4" fmla="*/ 149 w 154"/>
                <a:gd name="T5" fmla="*/ 208 h 246"/>
                <a:gd name="T6" fmla="*/ 124 w 154"/>
                <a:gd name="T7" fmla="*/ 246 h 246"/>
                <a:gd name="T8" fmla="*/ 0 w 154"/>
                <a:gd name="T9" fmla="*/ 48 h 246"/>
                <a:gd name="T10" fmla="*/ 27 w 154"/>
                <a:gd name="T11" fmla="*/ 36 h 246"/>
                <a:gd name="T12" fmla="*/ 108 w 154"/>
                <a:gd name="T13" fmla="*/ 162 h 246"/>
                <a:gd name="T14" fmla="*/ 112 w 154"/>
                <a:gd name="T15" fmla="*/ 160 h 246"/>
                <a:gd name="T16" fmla="*/ 99 w 154"/>
                <a:gd name="T17" fmla="*/ 70 h 246"/>
                <a:gd name="T18" fmla="*/ 92 w 154"/>
                <a:gd name="T19" fmla="*/ 28 h 246"/>
                <a:gd name="T20" fmla="*/ 117 w 154"/>
                <a:gd name="T21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246">
                  <a:moveTo>
                    <a:pt x="117" y="0"/>
                  </a:moveTo>
                  <a:cubicBezTo>
                    <a:pt x="123" y="39"/>
                    <a:pt x="129" y="77"/>
                    <a:pt x="135" y="115"/>
                  </a:cubicBezTo>
                  <a:cubicBezTo>
                    <a:pt x="140" y="146"/>
                    <a:pt x="144" y="177"/>
                    <a:pt x="149" y="208"/>
                  </a:cubicBezTo>
                  <a:cubicBezTo>
                    <a:pt x="153" y="236"/>
                    <a:pt x="154" y="236"/>
                    <a:pt x="124" y="246"/>
                  </a:cubicBezTo>
                  <a:cubicBezTo>
                    <a:pt x="83" y="181"/>
                    <a:pt x="42" y="115"/>
                    <a:pt x="0" y="48"/>
                  </a:cubicBezTo>
                  <a:cubicBezTo>
                    <a:pt x="9" y="44"/>
                    <a:pt x="17" y="40"/>
                    <a:pt x="27" y="36"/>
                  </a:cubicBezTo>
                  <a:cubicBezTo>
                    <a:pt x="54" y="78"/>
                    <a:pt x="81" y="120"/>
                    <a:pt x="108" y="162"/>
                  </a:cubicBezTo>
                  <a:cubicBezTo>
                    <a:pt x="109" y="161"/>
                    <a:pt x="111" y="161"/>
                    <a:pt x="112" y="160"/>
                  </a:cubicBezTo>
                  <a:cubicBezTo>
                    <a:pt x="108" y="130"/>
                    <a:pt x="103" y="100"/>
                    <a:pt x="99" y="70"/>
                  </a:cubicBezTo>
                  <a:cubicBezTo>
                    <a:pt x="97" y="56"/>
                    <a:pt x="94" y="42"/>
                    <a:pt x="92" y="28"/>
                  </a:cubicBezTo>
                  <a:cubicBezTo>
                    <a:pt x="90" y="7"/>
                    <a:pt x="91" y="7"/>
                    <a:pt x="1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8" name="Freeform 91"/>
            <p:cNvSpPr/>
            <p:nvPr/>
          </p:nvSpPr>
          <p:spPr bwMode="auto">
            <a:xfrm>
              <a:off x="11237686" y="209550"/>
              <a:ext cx="533400" cy="842963"/>
            </a:xfrm>
            <a:custGeom>
              <a:avLst/>
              <a:gdLst>
                <a:gd name="T0" fmla="*/ 169 w 169"/>
                <a:gd name="T1" fmla="*/ 10 h 267"/>
                <a:gd name="T2" fmla="*/ 164 w 169"/>
                <a:gd name="T3" fmla="*/ 22 h 267"/>
                <a:gd name="T4" fmla="*/ 144 w 169"/>
                <a:gd name="T5" fmla="*/ 89 h 267"/>
                <a:gd name="T6" fmla="*/ 121 w 169"/>
                <a:gd name="T7" fmla="*/ 163 h 267"/>
                <a:gd name="T8" fmla="*/ 94 w 169"/>
                <a:gd name="T9" fmla="*/ 233 h 267"/>
                <a:gd name="T10" fmla="*/ 47 w 169"/>
                <a:gd name="T11" fmla="*/ 252 h 267"/>
                <a:gd name="T12" fmla="*/ 34 w 169"/>
                <a:gd name="T13" fmla="*/ 188 h 267"/>
                <a:gd name="T14" fmla="*/ 100 w 169"/>
                <a:gd name="T15" fmla="*/ 98 h 267"/>
                <a:gd name="T16" fmla="*/ 141 w 169"/>
                <a:gd name="T17" fmla="*/ 11 h 267"/>
                <a:gd name="T18" fmla="*/ 157 w 169"/>
                <a:gd name="T19" fmla="*/ 0 h 267"/>
                <a:gd name="T20" fmla="*/ 169 w 169"/>
                <a:gd name="T21" fmla="*/ 1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9" h="267">
                  <a:moveTo>
                    <a:pt x="169" y="10"/>
                  </a:moveTo>
                  <a:cubicBezTo>
                    <a:pt x="166" y="16"/>
                    <a:pt x="165" y="19"/>
                    <a:pt x="164" y="22"/>
                  </a:cubicBezTo>
                  <a:cubicBezTo>
                    <a:pt x="157" y="44"/>
                    <a:pt x="150" y="67"/>
                    <a:pt x="144" y="89"/>
                  </a:cubicBezTo>
                  <a:cubicBezTo>
                    <a:pt x="136" y="114"/>
                    <a:pt x="129" y="139"/>
                    <a:pt x="121" y="163"/>
                  </a:cubicBezTo>
                  <a:cubicBezTo>
                    <a:pt x="113" y="187"/>
                    <a:pt x="103" y="210"/>
                    <a:pt x="94" y="233"/>
                  </a:cubicBezTo>
                  <a:cubicBezTo>
                    <a:pt x="84" y="261"/>
                    <a:pt x="72" y="267"/>
                    <a:pt x="47" y="252"/>
                  </a:cubicBezTo>
                  <a:cubicBezTo>
                    <a:pt x="9" y="228"/>
                    <a:pt x="0" y="230"/>
                    <a:pt x="34" y="188"/>
                  </a:cubicBezTo>
                  <a:cubicBezTo>
                    <a:pt x="57" y="159"/>
                    <a:pt x="81" y="130"/>
                    <a:pt x="100" y="98"/>
                  </a:cubicBezTo>
                  <a:cubicBezTo>
                    <a:pt x="117" y="71"/>
                    <a:pt x="127" y="40"/>
                    <a:pt x="141" y="11"/>
                  </a:cubicBezTo>
                  <a:cubicBezTo>
                    <a:pt x="144" y="6"/>
                    <a:pt x="151" y="1"/>
                    <a:pt x="157" y="0"/>
                  </a:cubicBezTo>
                  <a:cubicBezTo>
                    <a:pt x="160" y="0"/>
                    <a:pt x="165" y="7"/>
                    <a:pt x="16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9" name="Freeform 92"/>
            <p:cNvSpPr/>
            <p:nvPr/>
          </p:nvSpPr>
          <p:spPr bwMode="auto">
            <a:xfrm>
              <a:off x="14469836" y="4581525"/>
              <a:ext cx="693738" cy="644525"/>
            </a:xfrm>
            <a:custGeom>
              <a:avLst/>
              <a:gdLst>
                <a:gd name="T0" fmla="*/ 116 w 220"/>
                <a:gd name="T1" fmla="*/ 190 h 204"/>
                <a:gd name="T2" fmla="*/ 126 w 220"/>
                <a:gd name="T3" fmla="*/ 168 h 204"/>
                <a:gd name="T4" fmla="*/ 154 w 220"/>
                <a:gd name="T5" fmla="*/ 170 h 204"/>
                <a:gd name="T6" fmla="*/ 188 w 220"/>
                <a:gd name="T7" fmla="*/ 138 h 204"/>
                <a:gd name="T8" fmla="*/ 158 w 220"/>
                <a:gd name="T9" fmla="*/ 102 h 204"/>
                <a:gd name="T10" fmla="*/ 105 w 220"/>
                <a:gd name="T11" fmla="*/ 112 h 204"/>
                <a:gd name="T12" fmla="*/ 63 w 220"/>
                <a:gd name="T13" fmla="*/ 124 h 204"/>
                <a:gd name="T14" fmla="*/ 9 w 220"/>
                <a:gd name="T15" fmla="*/ 86 h 204"/>
                <a:gd name="T16" fmla="*/ 28 w 220"/>
                <a:gd name="T17" fmla="*/ 13 h 204"/>
                <a:gd name="T18" fmla="*/ 97 w 220"/>
                <a:gd name="T19" fmla="*/ 13 h 204"/>
                <a:gd name="T20" fmla="*/ 87 w 220"/>
                <a:gd name="T21" fmla="*/ 35 h 204"/>
                <a:gd name="T22" fmla="*/ 63 w 220"/>
                <a:gd name="T23" fmla="*/ 33 h 204"/>
                <a:gd name="T24" fmla="*/ 32 w 220"/>
                <a:gd name="T25" fmla="*/ 65 h 204"/>
                <a:gd name="T26" fmla="*/ 65 w 220"/>
                <a:gd name="T27" fmla="*/ 94 h 204"/>
                <a:gd name="T28" fmla="*/ 109 w 220"/>
                <a:gd name="T29" fmla="*/ 77 h 204"/>
                <a:gd name="T30" fmla="*/ 213 w 220"/>
                <a:gd name="T31" fmla="*/ 120 h 204"/>
                <a:gd name="T32" fmla="*/ 189 w 220"/>
                <a:gd name="T33" fmla="*/ 187 h 204"/>
                <a:gd name="T34" fmla="*/ 116 w 220"/>
                <a:gd name="T35" fmla="*/ 19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0" h="204">
                  <a:moveTo>
                    <a:pt x="116" y="190"/>
                  </a:moveTo>
                  <a:cubicBezTo>
                    <a:pt x="120" y="182"/>
                    <a:pt x="123" y="175"/>
                    <a:pt x="126" y="168"/>
                  </a:cubicBezTo>
                  <a:cubicBezTo>
                    <a:pt x="135" y="169"/>
                    <a:pt x="145" y="171"/>
                    <a:pt x="154" y="170"/>
                  </a:cubicBezTo>
                  <a:cubicBezTo>
                    <a:pt x="173" y="170"/>
                    <a:pt x="187" y="156"/>
                    <a:pt x="188" y="138"/>
                  </a:cubicBezTo>
                  <a:cubicBezTo>
                    <a:pt x="188" y="120"/>
                    <a:pt x="176" y="101"/>
                    <a:pt x="158" y="102"/>
                  </a:cubicBezTo>
                  <a:cubicBezTo>
                    <a:pt x="140" y="102"/>
                    <a:pt x="122" y="108"/>
                    <a:pt x="105" y="112"/>
                  </a:cubicBezTo>
                  <a:cubicBezTo>
                    <a:pt x="91" y="116"/>
                    <a:pt x="77" y="123"/>
                    <a:pt x="63" y="124"/>
                  </a:cubicBezTo>
                  <a:cubicBezTo>
                    <a:pt x="35" y="125"/>
                    <a:pt x="18" y="111"/>
                    <a:pt x="9" y="86"/>
                  </a:cubicBezTo>
                  <a:cubicBezTo>
                    <a:pt x="0" y="59"/>
                    <a:pt x="8" y="29"/>
                    <a:pt x="28" y="13"/>
                  </a:cubicBezTo>
                  <a:cubicBezTo>
                    <a:pt x="44" y="0"/>
                    <a:pt x="74" y="0"/>
                    <a:pt x="97" y="13"/>
                  </a:cubicBezTo>
                  <a:cubicBezTo>
                    <a:pt x="94" y="20"/>
                    <a:pt x="91" y="27"/>
                    <a:pt x="87" y="35"/>
                  </a:cubicBezTo>
                  <a:cubicBezTo>
                    <a:pt x="79" y="34"/>
                    <a:pt x="71" y="33"/>
                    <a:pt x="63" y="33"/>
                  </a:cubicBezTo>
                  <a:cubicBezTo>
                    <a:pt x="41" y="33"/>
                    <a:pt x="30" y="44"/>
                    <a:pt x="32" y="65"/>
                  </a:cubicBezTo>
                  <a:cubicBezTo>
                    <a:pt x="33" y="86"/>
                    <a:pt x="44" y="97"/>
                    <a:pt x="65" y="94"/>
                  </a:cubicBezTo>
                  <a:cubicBezTo>
                    <a:pt x="80" y="91"/>
                    <a:pt x="95" y="84"/>
                    <a:pt x="109" y="77"/>
                  </a:cubicBezTo>
                  <a:cubicBezTo>
                    <a:pt x="152" y="57"/>
                    <a:pt x="202" y="77"/>
                    <a:pt x="213" y="120"/>
                  </a:cubicBezTo>
                  <a:cubicBezTo>
                    <a:pt x="220" y="146"/>
                    <a:pt x="210" y="171"/>
                    <a:pt x="189" y="187"/>
                  </a:cubicBezTo>
                  <a:cubicBezTo>
                    <a:pt x="168" y="203"/>
                    <a:pt x="141" y="204"/>
                    <a:pt x="116" y="1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0" name="Freeform 93"/>
            <p:cNvSpPr/>
            <p:nvPr/>
          </p:nvSpPr>
          <p:spPr bwMode="auto">
            <a:xfrm>
              <a:off x="13752286" y="5072062"/>
              <a:ext cx="695325" cy="788988"/>
            </a:xfrm>
            <a:custGeom>
              <a:avLst/>
              <a:gdLst>
                <a:gd name="T0" fmla="*/ 208 w 220"/>
                <a:gd name="T1" fmla="*/ 171 h 250"/>
                <a:gd name="T2" fmla="*/ 220 w 220"/>
                <a:gd name="T3" fmla="*/ 194 h 250"/>
                <a:gd name="T4" fmla="*/ 115 w 220"/>
                <a:gd name="T5" fmla="*/ 250 h 250"/>
                <a:gd name="T6" fmla="*/ 0 w 220"/>
                <a:gd name="T7" fmla="*/ 53 h 250"/>
                <a:gd name="T8" fmla="*/ 99 w 220"/>
                <a:gd name="T9" fmla="*/ 0 h 250"/>
                <a:gd name="T10" fmla="*/ 113 w 220"/>
                <a:gd name="T11" fmla="*/ 21 h 250"/>
                <a:gd name="T12" fmla="*/ 37 w 220"/>
                <a:gd name="T13" fmla="*/ 63 h 250"/>
                <a:gd name="T14" fmla="*/ 72 w 220"/>
                <a:gd name="T15" fmla="*/ 123 h 250"/>
                <a:gd name="T16" fmla="*/ 142 w 220"/>
                <a:gd name="T17" fmla="*/ 86 h 250"/>
                <a:gd name="T18" fmla="*/ 155 w 220"/>
                <a:gd name="T19" fmla="*/ 108 h 250"/>
                <a:gd name="T20" fmla="*/ 86 w 220"/>
                <a:gd name="T21" fmla="*/ 145 h 250"/>
                <a:gd name="T22" fmla="*/ 125 w 220"/>
                <a:gd name="T23" fmla="*/ 215 h 250"/>
                <a:gd name="T24" fmla="*/ 208 w 220"/>
                <a:gd name="T25" fmla="*/ 171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" h="250">
                  <a:moveTo>
                    <a:pt x="208" y="171"/>
                  </a:moveTo>
                  <a:cubicBezTo>
                    <a:pt x="212" y="179"/>
                    <a:pt x="216" y="186"/>
                    <a:pt x="220" y="194"/>
                  </a:cubicBezTo>
                  <a:cubicBezTo>
                    <a:pt x="185" y="212"/>
                    <a:pt x="151" y="231"/>
                    <a:pt x="115" y="250"/>
                  </a:cubicBezTo>
                  <a:cubicBezTo>
                    <a:pt x="77" y="184"/>
                    <a:pt x="39" y="119"/>
                    <a:pt x="0" y="53"/>
                  </a:cubicBezTo>
                  <a:cubicBezTo>
                    <a:pt x="33" y="35"/>
                    <a:pt x="66" y="18"/>
                    <a:pt x="99" y="0"/>
                  </a:cubicBezTo>
                  <a:cubicBezTo>
                    <a:pt x="104" y="6"/>
                    <a:pt x="108" y="13"/>
                    <a:pt x="113" y="21"/>
                  </a:cubicBezTo>
                  <a:cubicBezTo>
                    <a:pt x="88" y="35"/>
                    <a:pt x="64" y="48"/>
                    <a:pt x="37" y="63"/>
                  </a:cubicBezTo>
                  <a:cubicBezTo>
                    <a:pt x="49" y="83"/>
                    <a:pt x="60" y="102"/>
                    <a:pt x="72" y="123"/>
                  </a:cubicBezTo>
                  <a:cubicBezTo>
                    <a:pt x="96" y="111"/>
                    <a:pt x="118" y="99"/>
                    <a:pt x="142" y="86"/>
                  </a:cubicBezTo>
                  <a:cubicBezTo>
                    <a:pt x="146" y="93"/>
                    <a:pt x="150" y="100"/>
                    <a:pt x="155" y="108"/>
                  </a:cubicBezTo>
                  <a:cubicBezTo>
                    <a:pt x="131" y="120"/>
                    <a:pt x="109" y="132"/>
                    <a:pt x="86" y="145"/>
                  </a:cubicBezTo>
                  <a:cubicBezTo>
                    <a:pt x="99" y="168"/>
                    <a:pt x="111" y="190"/>
                    <a:pt x="125" y="215"/>
                  </a:cubicBezTo>
                  <a:cubicBezTo>
                    <a:pt x="152" y="201"/>
                    <a:pt x="179" y="187"/>
                    <a:pt x="208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1" name="Freeform 94"/>
            <p:cNvSpPr/>
            <p:nvPr/>
          </p:nvSpPr>
          <p:spPr bwMode="auto">
            <a:xfrm>
              <a:off x="9172349" y="3549650"/>
              <a:ext cx="827088" cy="603250"/>
            </a:xfrm>
            <a:custGeom>
              <a:avLst/>
              <a:gdLst>
                <a:gd name="T0" fmla="*/ 198 w 262"/>
                <a:gd name="T1" fmla="*/ 10 h 191"/>
                <a:gd name="T2" fmla="*/ 221 w 262"/>
                <a:gd name="T3" fmla="*/ 0 h 191"/>
                <a:gd name="T4" fmla="*/ 262 w 262"/>
                <a:gd name="T5" fmla="*/ 108 h 191"/>
                <a:gd name="T6" fmla="*/ 207 w 262"/>
                <a:gd name="T7" fmla="*/ 114 h 191"/>
                <a:gd name="T8" fmla="*/ 35 w 262"/>
                <a:gd name="T9" fmla="*/ 88 h 191"/>
                <a:gd name="T10" fmla="*/ 69 w 262"/>
                <a:gd name="T11" fmla="*/ 180 h 191"/>
                <a:gd name="T12" fmla="*/ 46 w 262"/>
                <a:gd name="T13" fmla="*/ 191 h 191"/>
                <a:gd name="T14" fmla="*/ 0 w 262"/>
                <a:gd name="T15" fmla="*/ 69 h 191"/>
                <a:gd name="T16" fmla="*/ 39 w 262"/>
                <a:gd name="T17" fmla="*/ 65 h 191"/>
                <a:gd name="T18" fmla="*/ 214 w 262"/>
                <a:gd name="T19" fmla="*/ 91 h 191"/>
                <a:gd name="T20" fmla="*/ 228 w 262"/>
                <a:gd name="T21" fmla="*/ 92 h 191"/>
                <a:gd name="T22" fmla="*/ 198 w 262"/>
                <a:gd name="T23" fmla="*/ 1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2" h="191">
                  <a:moveTo>
                    <a:pt x="198" y="10"/>
                  </a:moveTo>
                  <a:cubicBezTo>
                    <a:pt x="205" y="7"/>
                    <a:pt x="212" y="4"/>
                    <a:pt x="221" y="0"/>
                  </a:cubicBezTo>
                  <a:cubicBezTo>
                    <a:pt x="235" y="37"/>
                    <a:pt x="248" y="72"/>
                    <a:pt x="262" y="108"/>
                  </a:cubicBezTo>
                  <a:cubicBezTo>
                    <a:pt x="245" y="123"/>
                    <a:pt x="225" y="117"/>
                    <a:pt x="207" y="114"/>
                  </a:cubicBezTo>
                  <a:cubicBezTo>
                    <a:pt x="151" y="106"/>
                    <a:pt x="95" y="97"/>
                    <a:pt x="35" y="88"/>
                  </a:cubicBezTo>
                  <a:cubicBezTo>
                    <a:pt x="47" y="121"/>
                    <a:pt x="58" y="150"/>
                    <a:pt x="69" y="180"/>
                  </a:cubicBezTo>
                  <a:cubicBezTo>
                    <a:pt x="62" y="183"/>
                    <a:pt x="55" y="186"/>
                    <a:pt x="46" y="191"/>
                  </a:cubicBezTo>
                  <a:cubicBezTo>
                    <a:pt x="31" y="151"/>
                    <a:pt x="16" y="112"/>
                    <a:pt x="0" y="69"/>
                  </a:cubicBezTo>
                  <a:cubicBezTo>
                    <a:pt x="14" y="67"/>
                    <a:pt x="27" y="63"/>
                    <a:pt x="39" y="65"/>
                  </a:cubicBezTo>
                  <a:cubicBezTo>
                    <a:pt x="97" y="73"/>
                    <a:pt x="156" y="82"/>
                    <a:pt x="214" y="91"/>
                  </a:cubicBezTo>
                  <a:cubicBezTo>
                    <a:pt x="217" y="92"/>
                    <a:pt x="221" y="92"/>
                    <a:pt x="228" y="92"/>
                  </a:cubicBezTo>
                  <a:cubicBezTo>
                    <a:pt x="217" y="64"/>
                    <a:pt x="208" y="37"/>
                    <a:pt x="19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2" name="Freeform 95"/>
            <p:cNvSpPr/>
            <p:nvPr/>
          </p:nvSpPr>
          <p:spPr bwMode="auto">
            <a:xfrm>
              <a:off x="15009586" y="3498850"/>
              <a:ext cx="749300" cy="492125"/>
            </a:xfrm>
            <a:custGeom>
              <a:avLst/>
              <a:gdLst>
                <a:gd name="T0" fmla="*/ 1 w 237"/>
                <a:gd name="T1" fmla="*/ 123 h 156"/>
                <a:gd name="T2" fmla="*/ 27 w 237"/>
                <a:gd name="T3" fmla="*/ 100 h 156"/>
                <a:gd name="T4" fmla="*/ 107 w 237"/>
                <a:gd name="T5" fmla="*/ 101 h 156"/>
                <a:gd name="T6" fmla="*/ 114 w 237"/>
                <a:gd name="T7" fmla="*/ 98 h 156"/>
                <a:gd name="T8" fmla="*/ 57 w 237"/>
                <a:gd name="T9" fmla="*/ 45 h 156"/>
                <a:gd name="T10" fmla="*/ 50 w 237"/>
                <a:gd name="T11" fmla="*/ 0 h 156"/>
                <a:gd name="T12" fmla="*/ 237 w 237"/>
                <a:gd name="T13" fmla="*/ 128 h 156"/>
                <a:gd name="T14" fmla="*/ 226 w 237"/>
                <a:gd name="T15" fmla="*/ 156 h 156"/>
                <a:gd name="T16" fmla="*/ 1 w 237"/>
                <a:gd name="T17" fmla="*/ 123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156">
                  <a:moveTo>
                    <a:pt x="1" y="123"/>
                  </a:moveTo>
                  <a:cubicBezTo>
                    <a:pt x="0" y="104"/>
                    <a:pt x="9" y="99"/>
                    <a:pt x="27" y="100"/>
                  </a:cubicBezTo>
                  <a:cubicBezTo>
                    <a:pt x="53" y="102"/>
                    <a:pt x="80" y="101"/>
                    <a:pt x="107" y="101"/>
                  </a:cubicBezTo>
                  <a:cubicBezTo>
                    <a:pt x="108" y="101"/>
                    <a:pt x="109" y="100"/>
                    <a:pt x="114" y="98"/>
                  </a:cubicBezTo>
                  <a:cubicBezTo>
                    <a:pt x="94" y="80"/>
                    <a:pt x="76" y="63"/>
                    <a:pt x="57" y="45"/>
                  </a:cubicBezTo>
                  <a:cubicBezTo>
                    <a:pt x="38" y="27"/>
                    <a:pt x="38" y="27"/>
                    <a:pt x="50" y="0"/>
                  </a:cubicBezTo>
                  <a:cubicBezTo>
                    <a:pt x="110" y="47"/>
                    <a:pt x="157" y="112"/>
                    <a:pt x="237" y="128"/>
                  </a:cubicBezTo>
                  <a:cubicBezTo>
                    <a:pt x="233" y="138"/>
                    <a:pt x="230" y="145"/>
                    <a:pt x="226" y="156"/>
                  </a:cubicBezTo>
                  <a:cubicBezTo>
                    <a:pt x="155" y="113"/>
                    <a:pt x="77" y="133"/>
                    <a:pt x="1" y="1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3" name="Freeform 96"/>
            <p:cNvSpPr>
              <a:spLocks noEditPoints="1"/>
            </p:cNvSpPr>
            <p:nvPr/>
          </p:nvSpPr>
          <p:spPr bwMode="auto">
            <a:xfrm>
              <a:off x="11859986" y="4851400"/>
              <a:ext cx="496888" cy="469900"/>
            </a:xfrm>
            <a:custGeom>
              <a:avLst/>
              <a:gdLst>
                <a:gd name="T0" fmla="*/ 129 w 157"/>
                <a:gd name="T1" fmla="*/ 71 h 149"/>
                <a:gd name="T2" fmla="*/ 148 w 157"/>
                <a:gd name="T3" fmla="*/ 114 h 149"/>
                <a:gd name="T4" fmla="*/ 105 w 157"/>
                <a:gd name="T5" fmla="*/ 145 h 149"/>
                <a:gd name="T6" fmla="*/ 25 w 157"/>
                <a:gd name="T7" fmla="*/ 129 h 149"/>
                <a:gd name="T8" fmla="*/ 32 w 157"/>
                <a:gd name="T9" fmla="*/ 70 h 149"/>
                <a:gd name="T10" fmla="*/ 47 w 157"/>
                <a:gd name="T11" fmla="*/ 63 h 149"/>
                <a:gd name="T12" fmla="*/ 44 w 157"/>
                <a:gd name="T13" fmla="*/ 59 h 149"/>
                <a:gd name="T14" fmla="*/ 30 w 157"/>
                <a:gd name="T15" fmla="*/ 26 h 149"/>
                <a:gd name="T16" fmla="*/ 67 w 157"/>
                <a:gd name="T17" fmla="*/ 2 h 149"/>
                <a:gd name="T18" fmla="*/ 133 w 157"/>
                <a:gd name="T19" fmla="*/ 11 h 149"/>
                <a:gd name="T20" fmla="*/ 156 w 157"/>
                <a:gd name="T21" fmla="*/ 41 h 149"/>
                <a:gd name="T22" fmla="*/ 133 w 157"/>
                <a:gd name="T23" fmla="*/ 68 h 149"/>
                <a:gd name="T24" fmla="*/ 129 w 157"/>
                <a:gd name="T25" fmla="*/ 71 h 149"/>
                <a:gd name="T26" fmla="*/ 92 w 157"/>
                <a:gd name="T27" fmla="*/ 136 h 149"/>
                <a:gd name="T28" fmla="*/ 118 w 157"/>
                <a:gd name="T29" fmla="*/ 112 h 149"/>
                <a:gd name="T30" fmla="*/ 100 w 157"/>
                <a:gd name="T31" fmla="*/ 84 h 149"/>
                <a:gd name="T32" fmla="*/ 80 w 157"/>
                <a:gd name="T33" fmla="*/ 76 h 149"/>
                <a:gd name="T34" fmla="*/ 39 w 157"/>
                <a:gd name="T35" fmla="*/ 92 h 149"/>
                <a:gd name="T36" fmla="*/ 58 w 157"/>
                <a:gd name="T37" fmla="*/ 127 h 149"/>
                <a:gd name="T38" fmla="*/ 92 w 157"/>
                <a:gd name="T39" fmla="*/ 136 h 149"/>
                <a:gd name="T40" fmla="*/ 81 w 157"/>
                <a:gd name="T41" fmla="*/ 11 h 149"/>
                <a:gd name="T42" fmla="*/ 59 w 157"/>
                <a:gd name="T43" fmla="*/ 28 h 149"/>
                <a:gd name="T44" fmla="*/ 76 w 157"/>
                <a:gd name="T45" fmla="*/ 55 h 149"/>
                <a:gd name="T46" fmla="*/ 91 w 157"/>
                <a:gd name="T47" fmla="*/ 61 h 149"/>
                <a:gd name="T48" fmla="*/ 128 w 157"/>
                <a:gd name="T49" fmla="*/ 44 h 149"/>
                <a:gd name="T50" fmla="*/ 107 w 157"/>
                <a:gd name="T51" fmla="*/ 16 h 149"/>
                <a:gd name="T52" fmla="*/ 81 w 157"/>
                <a:gd name="T53" fmla="*/ 1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7" h="149">
                  <a:moveTo>
                    <a:pt x="129" y="71"/>
                  </a:moveTo>
                  <a:cubicBezTo>
                    <a:pt x="136" y="86"/>
                    <a:pt x="150" y="101"/>
                    <a:pt x="148" y="114"/>
                  </a:cubicBezTo>
                  <a:cubicBezTo>
                    <a:pt x="145" y="134"/>
                    <a:pt x="125" y="143"/>
                    <a:pt x="105" y="145"/>
                  </a:cubicBezTo>
                  <a:cubicBezTo>
                    <a:pt x="76" y="149"/>
                    <a:pt x="49" y="146"/>
                    <a:pt x="25" y="129"/>
                  </a:cubicBezTo>
                  <a:cubicBezTo>
                    <a:pt x="0" y="110"/>
                    <a:pt x="3" y="84"/>
                    <a:pt x="32" y="70"/>
                  </a:cubicBezTo>
                  <a:cubicBezTo>
                    <a:pt x="37" y="68"/>
                    <a:pt x="42" y="66"/>
                    <a:pt x="47" y="63"/>
                  </a:cubicBezTo>
                  <a:cubicBezTo>
                    <a:pt x="46" y="61"/>
                    <a:pt x="45" y="60"/>
                    <a:pt x="44" y="59"/>
                  </a:cubicBezTo>
                  <a:cubicBezTo>
                    <a:pt x="35" y="49"/>
                    <a:pt x="20" y="39"/>
                    <a:pt x="30" y="26"/>
                  </a:cubicBezTo>
                  <a:cubicBezTo>
                    <a:pt x="38" y="14"/>
                    <a:pt x="54" y="3"/>
                    <a:pt x="67" y="2"/>
                  </a:cubicBezTo>
                  <a:cubicBezTo>
                    <a:pt x="89" y="0"/>
                    <a:pt x="112" y="4"/>
                    <a:pt x="133" y="11"/>
                  </a:cubicBezTo>
                  <a:cubicBezTo>
                    <a:pt x="144" y="14"/>
                    <a:pt x="156" y="30"/>
                    <a:pt x="156" y="41"/>
                  </a:cubicBezTo>
                  <a:cubicBezTo>
                    <a:pt x="157" y="49"/>
                    <a:pt x="142" y="59"/>
                    <a:pt x="133" y="68"/>
                  </a:cubicBezTo>
                  <a:cubicBezTo>
                    <a:pt x="131" y="71"/>
                    <a:pt x="127" y="71"/>
                    <a:pt x="129" y="71"/>
                  </a:cubicBezTo>
                  <a:close/>
                  <a:moveTo>
                    <a:pt x="92" y="136"/>
                  </a:moveTo>
                  <a:cubicBezTo>
                    <a:pt x="100" y="129"/>
                    <a:pt x="113" y="123"/>
                    <a:pt x="118" y="112"/>
                  </a:cubicBezTo>
                  <a:cubicBezTo>
                    <a:pt x="125" y="97"/>
                    <a:pt x="110" y="90"/>
                    <a:pt x="100" y="84"/>
                  </a:cubicBezTo>
                  <a:cubicBezTo>
                    <a:pt x="94" y="80"/>
                    <a:pt x="86" y="78"/>
                    <a:pt x="80" y="76"/>
                  </a:cubicBezTo>
                  <a:cubicBezTo>
                    <a:pt x="65" y="69"/>
                    <a:pt x="44" y="78"/>
                    <a:pt x="39" y="92"/>
                  </a:cubicBezTo>
                  <a:cubicBezTo>
                    <a:pt x="34" y="106"/>
                    <a:pt x="42" y="121"/>
                    <a:pt x="58" y="127"/>
                  </a:cubicBezTo>
                  <a:cubicBezTo>
                    <a:pt x="67" y="130"/>
                    <a:pt x="76" y="132"/>
                    <a:pt x="92" y="136"/>
                  </a:cubicBezTo>
                  <a:close/>
                  <a:moveTo>
                    <a:pt x="81" y="11"/>
                  </a:moveTo>
                  <a:cubicBezTo>
                    <a:pt x="75" y="15"/>
                    <a:pt x="63" y="20"/>
                    <a:pt x="59" y="28"/>
                  </a:cubicBezTo>
                  <a:cubicBezTo>
                    <a:pt x="53" y="42"/>
                    <a:pt x="66" y="49"/>
                    <a:pt x="76" y="55"/>
                  </a:cubicBezTo>
                  <a:cubicBezTo>
                    <a:pt x="81" y="57"/>
                    <a:pt x="86" y="59"/>
                    <a:pt x="91" y="61"/>
                  </a:cubicBezTo>
                  <a:cubicBezTo>
                    <a:pt x="106" y="68"/>
                    <a:pt x="124" y="60"/>
                    <a:pt x="128" y="44"/>
                  </a:cubicBezTo>
                  <a:cubicBezTo>
                    <a:pt x="133" y="27"/>
                    <a:pt x="121" y="20"/>
                    <a:pt x="107" y="16"/>
                  </a:cubicBezTo>
                  <a:cubicBezTo>
                    <a:pt x="100" y="14"/>
                    <a:pt x="93" y="14"/>
                    <a:pt x="8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4" name="Freeform 97"/>
            <p:cNvSpPr/>
            <p:nvPr/>
          </p:nvSpPr>
          <p:spPr bwMode="auto">
            <a:xfrm>
              <a:off x="11859986" y="-317500"/>
              <a:ext cx="423863" cy="431800"/>
            </a:xfrm>
            <a:custGeom>
              <a:avLst/>
              <a:gdLst>
                <a:gd name="T0" fmla="*/ 64 w 134"/>
                <a:gd name="T1" fmla="*/ 137 h 137"/>
                <a:gd name="T2" fmla="*/ 64 w 134"/>
                <a:gd name="T3" fmla="*/ 92 h 137"/>
                <a:gd name="T4" fmla="*/ 8 w 134"/>
                <a:gd name="T5" fmla="*/ 79 h 137"/>
                <a:gd name="T6" fmla="*/ 14 w 134"/>
                <a:gd name="T7" fmla="*/ 51 h 137"/>
                <a:gd name="T8" fmla="*/ 68 w 134"/>
                <a:gd name="T9" fmla="*/ 14 h 137"/>
                <a:gd name="T10" fmla="*/ 112 w 134"/>
                <a:gd name="T11" fmla="*/ 10 h 137"/>
                <a:gd name="T12" fmla="*/ 129 w 134"/>
                <a:gd name="T13" fmla="*/ 53 h 137"/>
                <a:gd name="T14" fmla="*/ 64 w 134"/>
                <a:gd name="T15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4" h="137">
                  <a:moveTo>
                    <a:pt x="64" y="137"/>
                  </a:moveTo>
                  <a:cubicBezTo>
                    <a:pt x="64" y="123"/>
                    <a:pt x="64" y="109"/>
                    <a:pt x="64" y="92"/>
                  </a:cubicBezTo>
                  <a:cubicBezTo>
                    <a:pt x="40" y="103"/>
                    <a:pt x="22" y="98"/>
                    <a:pt x="8" y="79"/>
                  </a:cubicBezTo>
                  <a:cubicBezTo>
                    <a:pt x="0" y="68"/>
                    <a:pt x="3" y="58"/>
                    <a:pt x="14" y="51"/>
                  </a:cubicBezTo>
                  <a:cubicBezTo>
                    <a:pt x="32" y="39"/>
                    <a:pt x="51" y="27"/>
                    <a:pt x="68" y="14"/>
                  </a:cubicBezTo>
                  <a:cubicBezTo>
                    <a:pt x="83" y="3"/>
                    <a:pt x="98" y="0"/>
                    <a:pt x="112" y="10"/>
                  </a:cubicBezTo>
                  <a:cubicBezTo>
                    <a:pt x="125" y="20"/>
                    <a:pt x="134" y="34"/>
                    <a:pt x="129" y="53"/>
                  </a:cubicBezTo>
                  <a:cubicBezTo>
                    <a:pt x="119" y="89"/>
                    <a:pt x="91" y="126"/>
                    <a:pt x="64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5" name="Freeform 98"/>
            <p:cNvSpPr/>
            <p:nvPr/>
          </p:nvSpPr>
          <p:spPr bwMode="auto">
            <a:xfrm>
              <a:off x="9926411" y="4838700"/>
              <a:ext cx="758825" cy="536575"/>
            </a:xfrm>
            <a:custGeom>
              <a:avLst/>
              <a:gdLst>
                <a:gd name="T0" fmla="*/ 217 w 240"/>
                <a:gd name="T1" fmla="*/ 0 h 170"/>
                <a:gd name="T2" fmla="*/ 235 w 240"/>
                <a:gd name="T3" fmla="*/ 22 h 170"/>
                <a:gd name="T4" fmla="*/ 240 w 240"/>
                <a:gd name="T5" fmla="*/ 28 h 170"/>
                <a:gd name="T6" fmla="*/ 198 w 240"/>
                <a:gd name="T7" fmla="*/ 63 h 170"/>
                <a:gd name="T8" fmla="*/ 107 w 240"/>
                <a:gd name="T9" fmla="*/ 150 h 170"/>
                <a:gd name="T10" fmla="*/ 30 w 240"/>
                <a:gd name="T11" fmla="*/ 149 h 170"/>
                <a:gd name="T12" fmla="*/ 14 w 240"/>
                <a:gd name="T13" fmla="*/ 73 h 170"/>
                <a:gd name="T14" fmla="*/ 36 w 240"/>
                <a:gd name="T15" fmla="*/ 102 h 170"/>
                <a:gd name="T16" fmla="*/ 87 w 240"/>
                <a:gd name="T17" fmla="*/ 128 h 170"/>
                <a:gd name="T18" fmla="*/ 135 w 240"/>
                <a:gd name="T19" fmla="*/ 83 h 170"/>
                <a:gd name="T20" fmla="*/ 217 w 240"/>
                <a:gd name="T21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170">
                  <a:moveTo>
                    <a:pt x="217" y="0"/>
                  </a:moveTo>
                  <a:cubicBezTo>
                    <a:pt x="224" y="9"/>
                    <a:pt x="230" y="15"/>
                    <a:pt x="235" y="22"/>
                  </a:cubicBezTo>
                  <a:cubicBezTo>
                    <a:pt x="237" y="24"/>
                    <a:pt x="239" y="26"/>
                    <a:pt x="240" y="28"/>
                  </a:cubicBezTo>
                  <a:cubicBezTo>
                    <a:pt x="226" y="39"/>
                    <a:pt x="211" y="51"/>
                    <a:pt x="198" y="63"/>
                  </a:cubicBezTo>
                  <a:cubicBezTo>
                    <a:pt x="167" y="92"/>
                    <a:pt x="138" y="122"/>
                    <a:pt x="107" y="150"/>
                  </a:cubicBezTo>
                  <a:cubicBezTo>
                    <a:pt x="83" y="170"/>
                    <a:pt x="52" y="168"/>
                    <a:pt x="30" y="149"/>
                  </a:cubicBezTo>
                  <a:cubicBezTo>
                    <a:pt x="6" y="128"/>
                    <a:pt x="0" y="100"/>
                    <a:pt x="14" y="73"/>
                  </a:cubicBezTo>
                  <a:cubicBezTo>
                    <a:pt x="27" y="78"/>
                    <a:pt x="39" y="81"/>
                    <a:pt x="36" y="102"/>
                  </a:cubicBezTo>
                  <a:cubicBezTo>
                    <a:pt x="33" y="127"/>
                    <a:pt x="66" y="143"/>
                    <a:pt x="87" y="128"/>
                  </a:cubicBezTo>
                  <a:cubicBezTo>
                    <a:pt x="104" y="115"/>
                    <a:pt x="119" y="99"/>
                    <a:pt x="135" y="83"/>
                  </a:cubicBezTo>
                  <a:cubicBezTo>
                    <a:pt x="162" y="57"/>
                    <a:pt x="188" y="29"/>
                    <a:pt x="2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6" name="Freeform 99"/>
            <p:cNvSpPr>
              <a:spLocks noEditPoints="1"/>
            </p:cNvSpPr>
            <p:nvPr/>
          </p:nvSpPr>
          <p:spPr bwMode="auto">
            <a:xfrm>
              <a:off x="12596586" y="4835525"/>
              <a:ext cx="476250" cy="476250"/>
            </a:xfrm>
            <a:custGeom>
              <a:avLst/>
              <a:gdLst>
                <a:gd name="T0" fmla="*/ 20 w 151"/>
                <a:gd name="T1" fmla="*/ 148 h 151"/>
                <a:gd name="T2" fmla="*/ 20 w 151"/>
                <a:gd name="T3" fmla="*/ 132 h 151"/>
                <a:gd name="T4" fmla="*/ 105 w 151"/>
                <a:gd name="T5" fmla="*/ 93 h 151"/>
                <a:gd name="T6" fmla="*/ 45 w 151"/>
                <a:gd name="T7" fmla="*/ 95 h 151"/>
                <a:gd name="T8" fmla="*/ 1 w 151"/>
                <a:gd name="T9" fmla="*/ 56 h 151"/>
                <a:gd name="T10" fmla="*/ 41 w 151"/>
                <a:gd name="T11" fmla="*/ 9 h 151"/>
                <a:gd name="T12" fmla="*/ 116 w 151"/>
                <a:gd name="T13" fmla="*/ 19 h 151"/>
                <a:gd name="T14" fmla="*/ 101 w 151"/>
                <a:gd name="T15" fmla="*/ 137 h 151"/>
                <a:gd name="T16" fmla="*/ 20 w 151"/>
                <a:gd name="T17" fmla="*/ 148 h 151"/>
                <a:gd name="T18" fmla="*/ 73 w 151"/>
                <a:gd name="T19" fmla="*/ 82 h 151"/>
                <a:gd name="T20" fmla="*/ 109 w 151"/>
                <a:gd name="T21" fmla="*/ 62 h 151"/>
                <a:gd name="T22" fmla="*/ 68 w 151"/>
                <a:gd name="T23" fmla="*/ 19 h 151"/>
                <a:gd name="T24" fmla="*/ 29 w 151"/>
                <a:gd name="T25" fmla="*/ 51 h 151"/>
                <a:gd name="T26" fmla="*/ 73 w 151"/>
                <a:gd name="T27" fmla="*/ 8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1" h="151">
                  <a:moveTo>
                    <a:pt x="20" y="148"/>
                  </a:moveTo>
                  <a:cubicBezTo>
                    <a:pt x="20" y="142"/>
                    <a:pt x="20" y="137"/>
                    <a:pt x="20" y="132"/>
                  </a:cubicBezTo>
                  <a:cubicBezTo>
                    <a:pt x="72" y="141"/>
                    <a:pt x="104" y="125"/>
                    <a:pt x="105" y="93"/>
                  </a:cubicBezTo>
                  <a:cubicBezTo>
                    <a:pt x="85" y="94"/>
                    <a:pt x="65" y="97"/>
                    <a:pt x="45" y="95"/>
                  </a:cubicBezTo>
                  <a:cubicBezTo>
                    <a:pt x="17" y="92"/>
                    <a:pt x="3" y="77"/>
                    <a:pt x="1" y="56"/>
                  </a:cubicBezTo>
                  <a:cubicBezTo>
                    <a:pt x="0" y="34"/>
                    <a:pt x="14" y="14"/>
                    <a:pt x="41" y="9"/>
                  </a:cubicBezTo>
                  <a:cubicBezTo>
                    <a:pt x="66" y="3"/>
                    <a:pt x="94" y="0"/>
                    <a:pt x="116" y="19"/>
                  </a:cubicBezTo>
                  <a:cubicBezTo>
                    <a:pt x="151" y="49"/>
                    <a:pt x="142" y="113"/>
                    <a:pt x="101" y="137"/>
                  </a:cubicBezTo>
                  <a:cubicBezTo>
                    <a:pt x="76" y="151"/>
                    <a:pt x="50" y="151"/>
                    <a:pt x="20" y="148"/>
                  </a:cubicBezTo>
                  <a:close/>
                  <a:moveTo>
                    <a:pt x="73" y="82"/>
                  </a:moveTo>
                  <a:cubicBezTo>
                    <a:pt x="82" y="74"/>
                    <a:pt x="107" y="88"/>
                    <a:pt x="109" y="62"/>
                  </a:cubicBezTo>
                  <a:cubicBezTo>
                    <a:pt x="112" y="37"/>
                    <a:pt x="93" y="19"/>
                    <a:pt x="68" y="19"/>
                  </a:cubicBezTo>
                  <a:cubicBezTo>
                    <a:pt x="45" y="19"/>
                    <a:pt x="30" y="32"/>
                    <a:pt x="29" y="51"/>
                  </a:cubicBezTo>
                  <a:cubicBezTo>
                    <a:pt x="29" y="70"/>
                    <a:pt x="44" y="82"/>
                    <a:pt x="73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7" name="Freeform 100"/>
            <p:cNvSpPr/>
            <p:nvPr/>
          </p:nvSpPr>
          <p:spPr bwMode="auto">
            <a:xfrm>
              <a:off x="14814324" y="3927475"/>
              <a:ext cx="757238" cy="582613"/>
            </a:xfrm>
            <a:custGeom>
              <a:avLst/>
              <a:gdLst>
                <a:gd name="T0" fmla="*/ 240 w 240"/>
                <a:gd name="T1" fmla="*/ 161 h 184"/>
                <a:gd name="T2" fmla="*/ 228 w 240"/>
                <a:gd name="T3" fmla="*/ 184 h 184"/>
                <a:gd name="T4" fmla="*/ 45 w 240"/>
                <a:gd name="T5" fmla="*/ 77 h 184"/>
                <a:gd name="T6" fmla="*/ 23 w 240"/>
                <a:gd name="T7" fmla="*/ 116 h 184"/>
                <a:gd name="T8" fmla="*/ 0 w 240"/>
                <a:gd name="T9" fmla="*/ 102 h 184"/>
                <a:gd name="T10" fmla="*/ 55 w 240"/>
                <a:gd name="T11" fmla="*/ 0 h 184"/>
                <a:gd name="T12" fmla="*/ 76 w 240"/>
                <a:gd name="T13" fmla="*/ 12 h 184"/>
                <a:gd name="T14" fmla="*/ 76 w 240"/>
                <a:gd name="T15" fmla="*/ 17 h 184"/>
                <a:gd name="T16" fmla="*/ 94 w 240"/>
                <a:gd name="T17" fmla="*/ 75 h 184"/>
                <a:gd name="T18" fmla="*/ 167 w 240"/>
                <a:gd name="T19" fmla="*/ 118 h 184"/>
                <a:gd name="T20" fmla="*/ 240 w 240"/>
                <a:gd name="T21" fmla="*/ 16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184">
                  <a:moveTo>
                    <a:pt x="240" y="161"/>
                  </a:moveTo>
                  <a:cubicBezTo>
                    <a:pt x="235" y="169"/>
                    <a:pt x="232" y="176"/>
                    <a:pt x="228" y="184"/>
                  </a:cubicBezTo>
                  <a:cubicBezTo>
                    <a:pt x="166" y="148"/>
                    <a:pt x="106" y="113"/>
                    <a:pt x="45" y="77"/>
                  </a:cubicBezTo>
                  <a:cubicBezTo>
                    <a:pt x="37" y="90"/>
                    <a:pt x="30" y="102"/>
                    <a:pt x="23" y="116"/>
                  </a:cubicBezTo>
                  <a:cubicBezTo>
                    <a:pt x="15" y="111"/>
                    <a:pt x="8" y="107"/>
                    <a:pt x="0" y="102"/>
                  </a:cubicBezTo>
                  <a:cubicBezTo>
                    <a:pt x="19" y="68"/>
                    <a:pt x="37" y="34"/>
                    <a:pt x="55" y="0"/>
                  </a:cubicBezTo>
                  <a:cubicBezTo>
                    <a:pt x="64" y="5"/>
                    <a:pt x="71" y="9"/>
                    <a:pt x="76" y="12"/>
                  </a:cubicBezTo>
                  <a:cubicBezTo>
                    <a:pt x="76" y="15"/>
                    <a:pt x="76" y="16"/>
                    <a:pt x="76" y="17"/>
                  </a:cubicBezTo>
                  <a:cubicBezTo>
                    <a:pt x="59" y="54"/>
                    <a:pt x="58" y="54"/>
                    <a:pt x="94" y="75"/>
                  </a:cubicBezTo>
                  <a:cubicBezTo>
                    <a:pt x="118" y="90"/>
                    <a:pt x="143" y="104"/>
                    <a:pt x="167" y="118"/>
                  </a:cubicBezTo>
                  <a:cubicBezTo>
                    <a:pt x="191" y="132"/>
                    <a:pt x="215" y="146"/>
                    <a:pt x="240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8" name="Freeform 101"/>
            <p:cNvSpPr/>
            <p:nvPr/>
          </p:nvSpPr>
          <p:spPr bwMode="auto">
            <a:xfrm>
              <a:off x="10302649" y="4960937"/>
              <a:ext cx="523875" cy="609600"/>
            </a:xfrm>
            <a:custGeom>
              <a:avLst/>
              <a:gdLst>
                <a:gd name="T0" fmla="*/ 142 w 166"/>
                <a:gd name="T1" fmla="*/ 0 h 193"/>
                <a:gd name="T2" fmla="*/ 166 w 166"/>
                <a:gd name="T3" fmla="*/ 21 h 193"/>
                <a:gd name="T4" fmla="*/ 26 w 166"/>
                <a:gd name="T5" fmla="*/ 193 h 193"/>
                <a:gd name="T6" fmla="*/ 19 w 166"/>
                <a:gd name="T7" fmla="*/ 152 h 193"/>
                <a:gd name="T8" fmla="*/ 142 w 166"/>
                <a:gd name="T9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93">
                  <a:moveTo>
                    <a:pt x="142" y="0"/>
                  </a:moveTo>
                  <a:cubicBezTo>
                    <a:pt x="151" y="8"/>
                    <a:pt x="158" y="14"/>
                    <a:pt x="166" y="21"/>
                  </a:cubicBezTo>
                  <a:cubicBezTo>
                    <a:pt x="119" y="80"/>
                    <a:pt x="72" y="137"/>
                    <a:pt x="26" y="193"/>
                  </a:cubicBezTo>
                  <a:cubicBezTo>
                    <a:pt x="0" y="176"/>
                    <a:pt x="0" y="176"/>
                    <a:pt x="19" y="152"/>
                  </a:cubicBezTo>
                  <a:cubicBezTo>
                    <a:pt x="59" y="102"/>
                    <a:pt x="100" y="52"/>
                    <a:pt x="14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9" name="Freeform 102"/>
            <p:cNvSpPr/>
            <p:nvPr/>
          </p:nvSpPr>
          <p:spPr bwMode="auto">
            <a:xfrm>
              <a:off x="13190311" y="5445125"/>
              <a:ext cx="280988" cy="698500"/>
            </a:xfrm>
            <a:custGeom>
              <a:avLst/>
              <a:gdLst>
                <a:gd name="T0" fmla="*/ 0 w 89"/>
                <a:gd name="T1" fmla="*/ 8 h 221"/>
                <a:gd name="T2" fmla="*/ 29 w 89"/>
                <a:gd name="T3" fmla="*/ 0 h 221"/>
                <a:gd name="T4" fmla="*/ 89 w 89"/>
                <a:gd name="T5" fmla="*/ 212 h 221"/>
                <a:gd name="T6" fmla="*/ 60 w 89"/>
                <a:gd name="T7" fmla="*/ 221 h 221"/>
                <a:gd name="T8" fmla="*/ 0 w 89"/>
                <a:gd name="T9" fmla="*/ 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221">
                  <a:moveTo>
                    <a:pt x="0" y="8"/>
                  </a:moveTo>
                  <a:cubicBezTo>
                    <a:pt x="11" y="5"/>
                    <a:pt x="18" y="3"/>
                    <a:pt x="29" y="0"/>
                  </a:cubicBezTo>
                  <a:cubicBezTo>
                    <a:pt x="49" y="70"/>
                    <a:pt x="69" y="140"/>
                    <a:pt x="89" y="212"/>
                  </a:cubicBezTo>
                  <a:cubicBezTo>
                    <a:pt x="80" y="215"/>
                    <a:pt x="71" y="217"/>
                    <a:pt x="60" y="221"/>
                  </a:cubicBezTo>
                  <a:cubicBezTo>
                    <a:pt x="40" y="150"/>
                    <a:pt x="20" y="80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0" name="Freeform 103"/>
            <p:cNvSpPr/>
            <p:nvPr/>
          </p:nvSpPr>
          <p:spPr bwMode="auto">
            <a:xfrm>
              <a:off x="14706374" y="4360862"/>
              <a:ext cx="663575" cy="449263"/>
            </a:xfrm>
            <a:custGeom>
              <a:avLst/>
              <a:gdLst>
                <a:gd name="T0" fmla="*/ 210 w 210"/>
                <a:gd name="T1" fmla="*/ 122 h 142"/>
                <a:gd name="T2" fmla="*/ 192 w 210"/>
                <a:gd name="T3" fmla="*/ 142 h 142"/>
                <a:gd name="T4" fmla="*/ 0 w 210"/>
                <a:gd name="T5" fmla="*/ 22 h 142"/>
                <a:gd name="T6" fmla="*/ 15 w 210"/>
                <a:gd name="T7" fmla="*/ 0 h 142"/>
                <a:gd name="T8" fmla="*/ 210 w 210"/>
                <a:gd name="T9" fmla="*/ 12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142">
                  <a:moveTo>
                    <a:pt x="210" y="122"/>
                  </a:moveTo>
                  <a:cubicBezTo>
                    <a:pt x="204" y="130"/>
                    <a:pt x="198" y="136"/>
                    <a:pt x="192" y="142"/>
                  </a:cubicBezTo>
                  <a:cubicBezTo>
                    <a:pt x="129" y="102"/>
                    <a:pt x="65" y="63"/>
                    <a:pt x="0" y="22"/>
                  </a:cubicBezTo>
                  <a:cubicBezTo>
                    <a:pt x="5" y="14"/>
                    <a:pt x="10" y="8"/>
                    <a:pt x="15" y="0"/>
                  </a:cubicBezTo>
                  <a:cubicBezTo>
                    <a:pt x="80" y="40"/>
                    <a:pt x="144" y="80"/>
                    <a:pt x="210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1" name="Freeform 104"/>
            <p:cNvSpPr/>
            <p:nvPr/>
          </p:nvSpPr>
          <p:spPr bwMode="auto">
            <a:xfrm>
              <a:off x="13203011" y="4594225"/>
              <a:ext cx="357188" cy="522288"/>
            </a:xfrm>
            <a:custGeom>
              <a:avLst/>
              <a:gdLst>
                <a:gd name="T0" fmla="*/ 0 w 113"/>
                <a:gd name="T1" fmla="*/ 54 h 165"/>
                <a:gd name="T2" fmla="*/ 93 w 113"/>
                <a:gd name="T3" fmla="*/ 6 h 165"/>
                <a:gd name="T4" fmla="*/ 113 w 113"/>
                <a:gd name="T5" fmla="*/ 17 h 165"/>
                <a:gd name="T6" fmla="*/ 110 w 113"/>
                <a:gd name="T7" fmla="*/ 141 h 165"/>
                <a:gd name="T8" fmla="*/ 97 w 113"/>
                <a:gd name="T9" fmla="*/ 165 h 165"/>
                <a:gd name="T10" fmla="*/ 90 w 113"/>
                <a:gd name="T11" fmla="*/ 162 h 165"/>
                <a:gd name="T12" fmla="*/ 90 w 113"/>
                <a:gd name="T13" fmla="*/ 30 h 165"/>
                <a:gd name="T14" fmla="*/ 18 w 113"/>
                <a:gd name="T15" fmla="*/ 65 h 165"/>
                <a:gd name="T16" fmla="*/ 0 w 113"/>
                <a:gd name="T17" fmla="*/ 5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165">
                  <a:moveTo>
                    <a:pt x="0" y="54"/>
                  </a:moveTo>
                  <a:cubicBezTo>
                    <a:pt x="31" y="38"/>
                    <a:pt x="62" y="22"/>
                    <a:pt x="93" y="6"/>
                  </a:cubicBezTo>
                  <a:cubicBezTo>
                    <a:pt x="105" y="0"/>
                    <a:pt x="113" y="1"/>
                    <a:pt x="113" y="17"/>
                  </a:cubicBezTo>
                  <a:cubicBezTo>
                    <a:pt x="112" y="59"/>
                    <a:pt x="112" y="100"/>
                    <a:pt x="110" y="141"/>
                  </a:cubicBezTo>
                  <a:cubicBezTo>
                    <a:pt x="109" y="149"/>
                    <a:pt x="101" y="157"/>
                    <a:pt x="97" y="165"/>
                  </a:cubicBezTo>
                  <a:cubicBezTo>
                    <a:pt x="94" y="164"/>
                    <a:pt x="92" y="163"/>
                    <a:pt x="90" y="162"/>
                  </a:cubicBezTo>
                  <a:cubicBezTo>
                    <a:pt x="90" y="119"/>
                    <a:pt x="90" y="77"/>
                    <a:pt x="90" y="30"/>
                  </a:cubicBezTo>
                  <a:cubicBezTo>
                    <a:pt x="64" y="43"/>
                    <a:pt x="41" y="53"/>
                    <a:pt x="18" y="65"/>
                  </a:cubicBezTo>
                  <a:cubicBezTo>
                    <a:pt x="8" y="71"/>
                    <a:pt x="1" y="70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2" name="Freeform 105"/>
            <p:cNvSpPr/>
            <p:nvPr/>
          </p:nvSpPr>
          <p:spPr bwMode="auto">
            <a:xfrm>
              <a:off x="11958411" y="50800"/>
              <a:ext cx="328613" cy="312738"/>
            </a:xfrm>
            <a:custGeom>
              <a:avLst/>
              <a:gdLst>
                <a:gd name="T0" fmla="*/ 104 w 104"/>
                <a:gd name="T1" fmla="*/ 17 h 99"/>
                <a:gd name="T2" fmla="*/ 63 w 104"/>
                <a:gd name="T3" fmla="*/ 88 h 99"/>
                <a:gd name="T4" fmla="*/ 2 w 104"/>
                <a:gd name="T5" fmla="*/ 68 h 99"/>
                <a:gd name="T6" fmla="*/ 11 w 104"/>
                <a:gd name="T7" fmla="*/ 48 h 99"/>
                <a:gd name="T8" fmla="*/ 80 w 104"/>
                <a:gd name="T9" fmla="*/ 6 h 99"/>
                <a:gd name="T10" fmla="*/ 98 w 104"/>
                <a:gd name="T11" fmla="*/ 2 h 99"/>
                <a:gd name="T12" fmla="*/ 104 w 104"/>
                <a:gd name="T13" fmla="*/ 1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9">
                  <a:moveTo>
                    <a:pt x="104" y="17"/>
                  </a:moveTo>
                  <a:cubicBezTo>
                    <a:pt x="100" y="48"/>
                    <a:pt x="85" y="71"/>
                    <a:pt x="63" y="88"/>
                  </a:cubicBezTo>
                  <a:cubicBezTo>
                    <a:pt x="49" y="99"/>
                    <a:pt x="6" y="85"/>
                    <a:pt x="2" y="68"/>
                  </a:cubicBezTo>
                  <a:cubicBezTo>
                    <a:pt x="0" y="62"/>
                    <a:pt x="6" y="49"/>
                    <a:pt x="11" y="48"/>
                  </a:cubicBezTo>
                  <a:cubicBezTo>
                    <a:pt x="39" y="40"/>
                    <a:pt x="58" y="21"/>
                    <a:pt x="80" y="6"/>
                  </a:cubicBezTo>
                  <a:cubicBezTo>
                    <a:pt x="85" y="3"/>
                    <a:pt x="94" y="0"/>
                    <a:pt x="98" y="2"/>
                  </a:cubicBezTo>
                  <a:cubicBezTo>
                    <a:pt x="102" y="4"/>
                    <a:pt x="103" y="13"/>
                    <a:pt x="10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3" name="Freeform 106"/>
            <p:cNvSpPr/>
            <p:nvPr/>
          </p:nvSpPr>
          <p:spPr bwMode="auto">
            <a:xfrm>
              <a:off x="13885636" y="838200"/>
              <a:ext cx="239713" cy="303213"/>
            </a:xfrm>
            <a:custGeom>
              <a:avLst/>
              <a:gdLst>
                <a:gd name="T0" fmla="*/ 75 w 76"/>
                <a:gd name="T1" fmla="*/ 60 h 96"/>
                <a:gd name="T2" fmla="*/ 55 w 76"/>
                <a:gd name="T3" fmla="*/ 90 h 96"/>
                <a:gd name="T4" fmla="*/ 2 w 76"/>
                <a:gd name="T5" fmla="*/ 82 h 96"/>
                <a:gd name="T6" fmla="*/ 0 w 76"/>
                <a:gd name="T7" fmla="*/ 73 h 96"/>
                <a:gd name="T8" fmla="*/ 6 w 76"/>
                <a:gd name="T9" fmla="*/ 26 h 96"/>
                <a:gd name="T10" fmla="*/ 36 w 76"/>
                <a:gd name="T11" fmla="*/ 5 h 96"/>
                <a:gd name="T12" fmla="*/ 75 w 76"/>
                <a:gd name="T13" fmla="*/ 6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96">
                  <a:moveTo>
                    <a:pt x="75" y="60"/>
                  </a:moveTo>
                  <a:cubicBezTo>
                    <a:pt x="76" y="73"/>
                    <a:pt x="71" y="85"/>
                    <a:pt x="55" y="90"/>
                  </a:cubicBezTo>
                  <a:cubicBezTo>
                    <a:pt x="36" y="96"/>
                    <a:pt x="18" y="94"/>
                    <a:pt x="2" y="82"/>
                  </a:cubicBezTo>
                  <a:cubicBezTo>
                    <a:pt x="0" y="80"/>
                    <a:pt x="0" y="76"/>
                    <a:pt x="0" y="73"/>
                  </a:cubicBezTo>
                  <a:cubicBezTo>
                    <a:pt x="2" y="57"/>
                    <a:pt x="4" y="42"/>
                    <a:pt x="6" y="26"/>
                  </a:cubicBezTo>
                  <a:cubicBezTo>
                    <a:pt x="8" y="9"/>
                    <a:pt x="19" y="0"/>
                    <a:pt x="36" y="5"/>
                  </a:cubicBezTo>
                  <a:cubicBezTo>
                    <a:pt x="63" y="13"/>
                    <a:pt x="74" y="28"/>
                    <a:pt x="75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4" name="Freeform 107"/>
            <p:cNvSpPr/>
            <p:nvPr/>
          </p:nvSpPr>
          <p:spPr bwMode="auto">
            <a:xfrm>
              <a:off x="11288486" y="4664075"/>
              <a:ext cx="360363" cy="490538"/>
            </a:xfrm>
            <a:custGeom>
              <a:avLst/>
              <a:gdLst>
                <a:gd name="T0" fmla="*/ 55 w 114"/>
                <a:gd name="T1" fmla="*/ 119 h 155"/>
                <a:gd name="T2" fmla="*/ 82 w 114"/>
                <a:gd name="T3" fmla="*/ 138 h 155"/>
                <a:gd name="T4" fmla="*/ 61 w 114"/>
                <a:gd name="T5" fmla="*/ 140 h 155"/>
                <a:gd name="T6" fmla="*/ 6 w 114"/>
                <a:gd name="T7" fmla="*/ 91 h 155"/>
                <a:gd name="T8" fmla="*/ 35 w 114"/>
                <a:gd name="T9" fmla="*/ 106 h 155"/>
                <a:gd name="T10" fmla="*/ 81 w 114"/>
                <a:gd name="T11" fmla="*/ 26 h 155"/>
                <a:gd name="T12" fmla="*/ 48 w 114"/>
                <a:gd name="T13" fmla="*/ 4 h 155"/>
                <a:gd name="T14" fmla="*/ 66 w 114"/>
                <a:gd name="T15" fmla="*/ 1 h 155"/>
                <a:gd name="T16" fmla="*/ 99 w 114"/>
                <a:gd name="T17" fmla="*/ 3 h 155"/>
                <a:gd name="T18" fmla="*/ 112 w 114"/>
                <a:gd name="T19" fmla="*/ 8 h 155"/>
                <a:gd name="T20" fmla="*/ 111 w 114"/>
                <a:gd name="T21" fmla="*/ 22 h 155"/>
                <a:gd name="T22" fmla="*/ 55 w 114"/>
                <a:gd name="T23" fmla="*/ 119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" h="155">
                  <a:moveTo>
                    <a:pt x="55" y="119"/>
                  </a:moveTo>
                  <a:cubicBezTo>
                    <a:pt x="65" y="126"/>
                    <a:pt x="74" y="132"/>
                    <a:pt x="82" y="138"/>
                  </a:cubicBezTo>
                  <a:cubicBezTo>
                    <a:pt x="77" y="155"/>
                    <a:pt x="68" y="144"/>
                    <a:pt x="61" y="140"/>
                  </a:cubicBezTo>
                  <a:cubicBezTo>
                    <a:pt x="0" y="104"/>
                    <a:pt x="0" y="104"/>
                    <a:pt x="6" y="91"/>
                  </a:cubicBezTo>
                  <a:cubicBezTo>
                    <a:pt x="15" y="95"/>
                    <a:pt x="25" y="100"/>
                    <a:pt x="35" y="106"/>
                  </a:cubicBezTo>
                  <a:cubicBezTo>
                    <a:pt x="50" y="79"/>
                    <a:pt x="65" y="53"/>
                    <a:pt x="81" y="26"/>
                  </a:cubicBezTo>
                  <a:cubicBezTo>
                    <a:pt x="71" y="20"/>
                    <a:pt x="62" y="13"/>
                    <a:pt x="48" y="4"/>
                  </a:cubicBezTo>
                  <a:cubicBezTo>
                    <a:pt x="57" y="2"/>
                    <a:pt x="61" y="0"/>
                    <a:pt x="66" y="1"/>
                  </a:cubicBezTo>
                  <a:cubicBezTo>
                    <a:pt x="77" y="1"/>
                    <a:pt x="88" y="2"/>
                    <a:pt x="99" y="3"/>
                  </a:cubicBezTo>
                  <a:cubicBezTo>
                    <a:pt x="104" y="4"/>
                    <a:pt x="110" y="5"/>
                    <a:pt x="112" y="8"/>
                  </a:cubicBezTo>
                  <a:cubicBezTo>
                    <a:pt x="114" y="11"/>
                    <a:pt x="113" y="18"/>
                    <a:pt x="111" y="22"/>
                  </a:cubicBezTo>
                  <a:cubicBezTo>
                    <a:pt x="93" y="54"/>
                    <a:pt x="75" y="85"/>
                    <a:pt x="55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5" name="Freeform 108"/>
            <p:cNvSpPr/>
            <p:nvPr/>
          </p:nvSpPr>
          <p:spPr bwMode="auto">
            <a:xfrm>
              <a:off x="11380561" y="-306388"/>
              <a:ext cx="261938" cy="298450"/>
            </a:xfrm>
            <a:custGeom>
              <a:avLst/>
              <a:gdLst>
                <a:gd name="T0" fmla="*/ 27 w 83"/>
                <a:gd name="T1" fmla="*/ 94 h 94"/>
                <a:gd name="T2" fmla="*/ 5 w 83"/>
                <a:gd name="T3" fmla="*/ 33 h 94"/>
                <a:gd name="T4" fmla="*/ 32 w 83"/>
                <a:gd name="T5" fmla="*/ 6 h 94"/>
                <a:gd name="T6" fmla="*/ 80 w 83"/>
                <a:gd name="T7" fmla="*/ 41 h 94"/>
                <a:gd name="T8" fmla="*/ 43 w 83"/>
                <a:gd name="T9" fmla="*/ 86 h 94"/>
                <a:gd name="T10" fmla="*/ 27 w 83"/>
                <a:gd name="T11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94">
                  <a:moveTo>
                    <a:pt x="27" y="94"/>
                  </a:moveTo>
                  <a:cubicBezTo>
                    <a:pt x="19" y="71"/>
                    <a:pt x="10" y="52"/>
                    <a:pt x="5" y="33"/>
                  </a:cubicBezTo>
                  <a:cubicBezTo>
                    <a:pt x="0" y="11"/>
                    <a:pt x="11" y="0"/>
                    <a:pt x="32" y="6"/>
                  </a:cubicBezTo>
                  <a:cubicBezTo>
                    <a:pt x="52" y="12"/>
                    <a:pt x="78" y="18"/>
                    <a:pt x="80" y="41"/>
                  </a:cubicBezTo>
                  <a:cubicBezTo>
                    <a:pt x="83" y="63"/>
                    <a:pt x="61" y="75"/>
                    <a:pt x="43" y="86"/>
                  </a:cubicBezTo>
                  <a:cubicBezTo>
                    <a:pt x="39" y="89"/>
                    <a:pt x="33" y="91"/>
                    <a:pt x="27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6" name="Freeform 109"/>
            <p:cNvSpPr/>
            <p:nvPr/>
          </p:nvSpPr>
          <p:spPr bwMode="auto">
            <a:xfrm>
              <a:off x="11355161" y="57150"/>
              <a:ext cx="249238" cy="303213"/>
            </a:xfrm>
            <a:custGeom>
              <a:avLst/>
              <a:gdLst>
                <a:gd name="T0" fmla="*/ 0 w 79"/>
                <a:gd name="T1" fmla="*/ 30 h 96"/>
                <a:gd name="T2" fmla="*/ 12 w 79"/>
                <a:gd name="T3" fmla="*/ 12 h 96"/>
                <a:gd name="T4" fmla="*/ 67 w 79"/>
                <a:gd name="T5" fmla="*/ 25 h 96"/>
                <a:gd name="T6" fmla="*/ 68 w 79"/>
                <a:gd name="T7" fmla="*/ 66 h 96"/>
                <a:gd name="T8" fmla="*/ 58 w 79"/>
                <a:gd name="T9" fmla="*/ 79 h 96"/>
                <a:gd name="T10" fmla="*/ 16 w 79"/>
                <a:gd name="T11" fmla="*/ 71 h 96"/>
                <a:gd name="T12" fmla="*/ 0 w 79"/>
                <a:gd name="T13" fmla="*/ 3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6">
                  <a:moveTo>
                    <a:pt x="0" y="30"/>
                  </a:moveTo>
                  <a:cubicBezTo>
                    <a:pt x="4" y="24"/>
                    <a:pt x="7" y="16"/>
                    <a:pt x="12" y="12"/>
                  </a:cubicBezTo>
                  <a:cubicBezTo>
                    <a:pt x="26" y="0"/>
                    <a:pt x="49" y="6"/>
                    <a:pt x="67" y="25"/>
                  </a:cubicBezTo>
                  <a:cubicBezTo>
                    <a:pt x="79" y="38"/>
                    <a:pt x="77" y="52"/>
                    <a:pt x="68" y="66"/>
                  </a:cubicBezTo>
                  <a:cubicBezTo>
                    <a:pt x="65" y="71"/>
                    <a:pt x="62" y="75"/>
                    <a:pt x="58" y="79"/>
                  </a:cubicBezTo>
                  <a:cubicBezTo>
                    <a:pt x="40" y="96"/>
                    <a:pt x="26" y="94"/>
                    <a:pt x="16" y="71"/>
                  </a:cubicBezTo>
                  <a:cubicBezTo>
                    <a:pt x="10" y="58"/>
                    <a:pt x="5" y="45"/>
                    <a:pt x="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7" name="Freeform 110"/>
            <p:cNvSpPr/>
            <p:nvPr/>
          </p:nvSpPr>
          <p:spPr bwMode="auto">
            <a:xfrm>
              <a:off x="9291411" y="1674812"/>
              <a:ext cx="269875" cy="228600"/>
            </a:xfrm>
            <a:custGeom>
              <a:avLst/>
              <a:gdLst>
                <a:gd name="T0" fmla="*/ 75 w 85"/>
                <a:gd name="T1" fmla="*/ 72 h 72"/>
                <a:gd name="T2" fmla="*/ 37 w 85"/>
                <a:gd name="T3" fmla="*/ 59 h 72"/>
                <a:gd name="T4" fmla="*/ 1 w 85"/>
                <a:gd name="T5" fmla="*/ 23 h 72"/>
                <a:gd name="T6" fmla="*/ 9 w 85"/>
                <a:gd name="T7" fmla="*/ 10 h 72"/>
                <a:gd name="T8" fmla="*/ 51 w 85"/>
                <a:gd name="T9" fmla="*/ 3 h 72"/>
                <a:gd name="T10" fmla="*/ 84 w 85"/>
                <a:gd name="T11" fmla="*/ 30 h 72"/>
                <a:gd name="T12" fmla="*/ 75 w 85"/>
                <a:gd name="T1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72">
                  <a:moveTo>
                    <a:pt x="75" y="72"/>
                  </a:moveTo>
                  <a:cubicBezTo>
                    <a:pt x="59" y="66"/>
                    <a:pt x="48" y="62"/>
                    <a:pt x="37" y="59"/>
                  </a:cubicBezTo>
                  <a:cubicBezTo>
                    <a:pt x="18" y="53"/>
                    <a:pt x="4" y="43"/>
                    <a:pt x="1" y="23"/>
                  </a:cubicBezTo>
                  <a:cubicBezTo>
                    <a:pt x="0" y="19"/>
                    <a:pt x="5" y="11"/>
                    <a:pt x="9" y="10"/>
                  </a:cubicBezTo>
                  <a:cubicBezTo>
                    <a:pt x="23" y="6"/>
                    <a:pt x="37" y="6"/>
                    <a:pt x="51" y="3"/>
                  </a:cubicBezTo>
                  <a:cubicBezTo>
                    <a:pt x="71" y="0"/>
                    <a:pt x="85" y="10"/>
                    <a:pt x="84" y="30"/>
                  </a:cubicBezTo>
                  <a:cubicBezTo>
                    <a:pt x="82" y="45"/>
                    <a:pt x="78" y="59"/>
                    <a:pt x="75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8" name="Freeform 111"/>
            <p:cNvSpPr/>
            <p:nvPr/>
          </p:nvSpPr>
          <p:spPr bwMode="auto">
            <a:xfrm>
              <a:off x="9510486" y="1884362"/>
              <a:ext cx="280988" cy="239713"/>
            </a:xfrm>
            <a:custGeom>
              <a:avLst/>
              <a:gdLst>
                <a:gd name="T0" fmla="*/ 77 w 89"/>
                <a:gd name="T1" fmla="*/ 76 h 76"/>
                <a:gd name="T2" fmla="*/ 29 w 89"/>
                <a:gd name="T3" fmla="*/ 56 h 76"/>
                <a:gd name="T4" fmla="*/ 17 w 89"/>
                <a:gd name="T5" fmla="*/ 50 h 76"/>
                <a:gd name="T6" fmla="*/ 0 w 89"/>
                <a:gd name="T7" fmla="*/ 26 h 76"/>
                <a:gd name="T8" fmla="*/ 23 w 89"/>
                <a:gd name="T9" fmla="*/ 14 h 76"/>
                <a:gd name="T10" fmla="*/ 75 w 89"/>
                <a:gd name="T11" fmla="*/ 18 h 76"/>
                <a:gd name="T12" fmla="*/ 77 w 89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76">
                  <a:moveTo>
                    <a:pt x="77" y="76"/>
                  </a:moveTo>
                  <a:cubicBezTo>
                    <a:pt x="61" y="69"/>
                    <a:pt x="45" y="63"/>
                    <a:pt x="29" y="56"/>
                  </a:cubicBezTo>
                  <a:cubicBezTo>
                    <a:pt x="25" y="54"/>
                    <a:pt x="20" y="53"/>
                    <a:pt x="17" y="50"/>
                  </a:cubicBezTo>
                  <a:cubicBezTo>
                    <a:pt x="11" y="43"/>
                    <a:pt x="6" y="34"/>
                    <a:pt x="0" y="26"/>
                  </a:cubicBezTo>
                  <a:cubicBezTo>
                    <a:pt x="8" y="22"/>
                    <a:pt x="15" y="16"/>
                    <a:pt x="23" y="14"/>
                  </a:cubicBezTo>
                  <a:cubicBezTo>
                    <a:pt x="41" y="10"/>
                    <a:pt x="61" y="0"/>
                    <a:pt x="75" y="18"/>
                  </a:cubicBezTo>
                  <a:cubicBezTo>
                    <a:pt x="89" y="37"/>
                    <a:pt x="84" y="58"/>
                    <a:pt x="77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9" name="Freeform 112"/>
            <p:cNvSpPr/>
            <p:nvPr/>
          </p:nvSpPr>
          <p:spPr bwMode="auto">
            <a:xfrm>
              <a:off x="14734949" y="1489075"/>
              <a:ext cx="188913" cy="217488"/>
            </a:xfrm>
            <a:custGeom>
              <a:avLst/>
              <a:gdLst>
                <a:gd name="T0" fmla="*/ 60 w 60"/>
                <a:gd name="T1" fmla="*/ 27 h 69"/>
                <a:gd name="T2" fmla="*/ 49 w 60"/>
                <a:gd name="T3" fmla="*/ 51 h 69"/>
                <a:gd name="T4" fmla="*/ 11 w 60"/>
                <a:gd name="T5" fmla="*/ 61 h 69"/>
                <a:gd name="T6" fmla="*/ 13 w 60"/>
                <a:gd name="T7" fmla="*/ 22 h 69"/>
                <a:gd name="T8" fmla="*/ 25 w 60"/>
                <a:gd name="T9" fmla="*/ 11 h 69"/>
                <a:gd name="T10" fmla="*/ 46 w 60"/>
                <a:gd name="T11" fmla="*/ 3 h 69"/>
                <a:gd name="T12" fmla="*/ 60 w 60"/>
                <a:gd name="T13" fmla="*/ 2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69">
                  <a:moveTo>
                    <a:pt x="60" y="27"/>
                  </a:moveTo>
                  <a:cubicBezTo>
                    <a:pt x="56" y="37"/>
                    <a:pt x="54" y="45"/>
                    <a:pt x="49" y="51"/>
                  </a:cubicBezTo>
                  <a:cubicBezTo>
                    <a:pt x="39" y="65"/>
                    <a:pt x="22" y="69"/>
                    <a:pt x="11" y="61"/>
                  </a:cubicBezTo>
                  <a:cubicBezTo>
                    <a:pt x="0" y="52"/>
                    <a:pt x="1" y="37"/>
                    <a:pt x="13" y="22"/>
                  </a:cubicBezTo>
                  <a:cubicBezTo>
                    <a:pt x="17" y="18"/>
                    <a:pt x="20" y="13"/>
                    <a:pt x="25" y="11"/>
                  </a:cubicBezTo>
                  <a:cubicBezTo>
                    <a:pt x="32" y="7"/>
                    <a:pt x="43" y="0"/>
                    <a:pt x="46" y="3"/>
                  </a:cubicBezTo>
                  <a:cubicBezTo>
                    <a:pt x="53" y="8"/>
                    <a:pt x="56" y="19"/>
                    <a:pt x="6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rcRect l="5840" t="26693" r="3067" b="19373"/>
          <a:stretch>
            <a:fillRect/>
          </a:stretch>
        </p:blipFill>
        <p:spPr>
          <a:xfrm>
            <a:off x="9192260" y="4563745"/>
            <a:ext cx="2534920" cy="15011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904365" y="1560830"/>
            <a:ext cx="8630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en-US" altLang="zh-CN" sz="6000" b="1" dirty="0" err="1">
                <a:solidFill>
                  <a:srgbClr val="003F88"/>
                </a:solidFill>
                <a:effectLst/>
              </a:rPr>
              <a:t>杭州</a:t>
            </a:r>
            <a:r>
              <a:rPr lang="zh-CN" altLang="en-US" sz="6000" b="1" dirty="0">
                <a:solidFill>
                  <a:srgbClr val="003F88"/>
                </a:solidFill>
                <a:effectLst/>
              </a:rPr>
              <a:t>市</a:t>
            </a:r>
            <a:r>
              <a:rPr lang="en-US" altLang="zh-CN" sz="6000" b="1" dirty="0" err="1">
                <a:solidFill>
                  <a:srgbClr val="003F88"/>
                </a:solidFill>
                <a:effectLst/>
              </a:rPr>
              <a:t>绿色</a:t>
            </a:r>
            <a:r>
              <a:rPr lang="zh-CN" altLang="en-US" sz="6000" b="1" dirty="0">
                <a:solidFill>
                  <a:srgbClr val="003F88"/>
                </a:solidFill>
                <a:effectLst/>
              </a:rPr>
              <a:t>综合</a:t>
            </a:r>
            <a:r>
              <a:rPr lang="en-US" altLang="zh-CN" sz="6000" b="1" dirty="0" err="1">
                <a:solidFill>
                  <a:srgbClr val="003F88"/>
                </a:solidFill>
                <a:effectLst/>
              </a:rPr>
              <a:t>出行系统</a:t>
            </a:r>
            <a:endParaRPr lang="en-US" altLang="zh-CN" sz="6000" b="1" dirty="0">
              <a:solidFill>
                <a:srgbClr val="003F88"/>
              </a:solidFill>
              <a:effectLst/>
            </a:endParaRPr>
          </a:p>
        </p:txBody>
      </p:sp>
      <p:sp>
        <p:nvSpPr>
          <p:cNvPr id="91" name="任意多边形 90"/>
          <p:cNvSpPr/>
          <p:nvPr/>
        </p:nvSpPr>
        <p:spPr>
          <a:xfrm>
            <a:off x="-10795" y="-6985"/>
            <a:ext cx="799465" cy="64135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024" h="821">
                <a:moveTo>
                  <a:pt x="0" y="0"/>
                </a:moveTo>
                <a:lnTo>
                  <a:pt x="1024" y="0"/>
                </a:lnTo>
                <a:lnTo>
                  <a:pt x="1024" y="13"/>
                </a:lnTo>
                <a:cubicBezTo>
                  <a:pt x="1001" y="463"/>
                  <a:pt x="629" y="821"/>
                  <a:pt x="174" y="821"/>
                </a:cubicBezTo>
                <a:cubicBezTo>
                  <a:pt x="117" y="821"/>
                  <a:pt x="61" y="815"/>
                  <a:pt x="7" y="805"/>
                </a:cubicBezTo>
                <a:lnTo>
                  <a:pt x="0" y="803"/>
                </a:lnTo>
                <a:lnTo>
                  <a:pt x="0" y="0"/>
                </a:lnTo>
                <a:close/>
              </a:path>
            </a:pathLst>
          </a:cu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2" name="任意多边形 91"/>
          <p:cNvSpPr/>
          <p:nvPr/>
        </p:nvSpPr>
        <p:spPr>
          <a:xfrm>
            <a:off x="11304905" y="6111240"/>
            <a:ext cx="914400" cy="75946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440" h="1196">
                <a:moveTo>
                  <a:pt x="852" y="0"/>
                </a:moveTo>
                <a:cubicBezTo>
                  <a:pt x="1072" y="0"/>
                  <a:pt x="1273" y="84"/>
                  <a:pt x="1424" y="221"/>
                </a:cubicBezTo>
                <a:lnTo>
                  <a:pt x="1440" y="236"/>
                </a:lnTo>
                <a:lnTo>
                  <a:pt x="1440" y="1196"/>
                </a:lnTo>
                <a:lnTo>
                  <a:pt x="73" y="1196"/>
                </a:lnTo>
                <a:lnTo>
                  <a:pt x="67" y="1183"/>
                </a:lnTo>
                <a:cubicBezTo>
                  <a:pt x="24" y="1081"/>
                  <a:pt x="0" y="969"/>
                  <a:pt x="0" y="852"/>
                </a:cubicBezTo>
                <a:cubicBezTo>
                  <a:pt x="0" y="381"/>
                  <a:pt x="381" y="0"/>
                  <a:pt x="852" y="0"/>
                </a:cubicBezTo>
                <a:close/>
              </a:path>
            </a:pathLst>
          </a:cu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11527790" y="5535930"/>
            <a:ext cx="377825" cy="37782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400685" y="817245"/>
            <a:ext cx="271145" cy="27114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10687050" y="6111240"/>
            <a:ext cx="617855" cy="617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922655" y="273685"/>
            <a:ext cx="617855" cy="617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>
            <a:off x="11727180" y="4824730"/>
            <a:ext cx="236855" cy="236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>
            <a:off x="270510" y="1393190"/>
            <a:ext cx="236855" cy="236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2305050" y="2726055"/>
            <a:ext cx="76968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003F88"/>
                </a:solidFill>
                <a:effectLst/>
              </a:rPr>
              <a:t>GIS</a:t>
            </a:r>
            <a:r>
              <a:rPr lang="zh-CN" altLang="en-US" sz="4000" dirty="0">
                <a:solidFill>
                  <a:srgbClr val="003F88"/>
                </a:solidFill>
                <a:effectLst/>
              </a:rPr>
              <a:t>应用开发</a:t>
            </a:r>
            <a:r>
              <a:rPr lang="en-US" altLang="zh-CN" sz="4000" dirty="0">
                <a:solidFill>
                  <a:srgbClr val="003F88"/>
                </a:solidFill>
                <a:effectLst/>
              </a:rPr>
              <a:t>   </a:t>
            </a:r>
            <a:r>
              <a:rPr lang="zh-CN" altLang="en-US" sz="4000" dirty="0">
                <a:solidFill>
                  <a:srgbClr val="003F88"/>
                </a:solidFill>
                <a:effectLst/>
              </a:rPr>
              <a:t>第六组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pic>
        <p:nvPicPr>
          <p:cNvPr id="41" name="图形 40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9446895" y="91440"/>
            <a:ext cx="27451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</a:t>
            </a:r>
            <a:r>
              <a:rPr sz="160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系统研发思路和总体架构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078218" y="605901"/>
            <a:ext cx="36747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后端框架设计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B7DD0E9-3B41-E32C-0B16-1A3C0582A7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35"/>
            <a:ext cx="7112712" cy="342414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33B96BF-1807-3B07-00DF-ADAE1BD47B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6" y="2278473"/>
            <a:ext cx="5023539" cy="448063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D7C8171-A93E-CF81-6403-135EAA0C70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500" y="1803005"/>
            <a:ext cx="7458754" cy="487558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627378" y="933600"/>
            <a:ext cx="6699697" cy="536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+mj-ea"/>
                <a:ea typeface="+mj-ea"/>
              </a:rPr>
              <a:t>通过不同道路类型分析步行舒适度的静态部分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+mj-ea"/>
                <a:ea typeface="+mj-ea"/>
              </a:rPr>
              <a:t> </a:t>
            </a:r>
          </a:p>
        </p:txBody>
      </p:sp>
      <p:pic>
        <p:nvPicPr>
          <p:cNvPr id="41" name="图形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9446895" y="91440"/>
            <a:ext cx="27451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</a:t>
            </a:r>
            <a:r>
              <a:rPr sz="160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系统研发思路和总体架构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B4FBCEF-BFDD-48F9-85F6-ACD708E84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116" y="1964177"/>
            <a:ext cx="5527099" cy="44125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752C3D1-227D-4EE9-921E-185D31C0B2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2359" y="1964177"/>
            <a:ext cx="3532076" cy="449926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pic>
        <p:nvPicPr>
          <p:cNvPr id="41" name="图形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9446895" y="91440"/>
            <a:ext cx="27451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</a:t>
            </a:r>
            <a:r>
              <a:rPr sz="160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系统研发思路和总体架构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859500" y="797737"/>
            <a:ext cx="49218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前后端交互实现空间分析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D80EC81-3086-D0FF-747C-8E6E5B47BA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1" y="553263"/>
            <a:ext cx="6273478" cy="479906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3324B95-70DB-5FA3-C047-C8A68CCA49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9626" y="2997201"/>
            <a:ext cx="6072374" cy="337953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pic>
        <p:nvPicPr>
          <p:cNvPr id="41" name="图形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9446895" y="91440"/>
            <a:ext cx="27451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</a:t>
            </a:r>
            <a:r>
              <a:rPr sz="160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系统研发思路和总体架构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982278" y="618518"/>
            <a:ext cx="72517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运用GeoServer对数据进行管理与管理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BD109FF-ADD4-D22E-A4FB-81A28C92D3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6" y="498553"/>
            <a:ext cx="5519276" cy="51095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B0F596B-D96B-545E-FB1E-F4BB2CBE68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934" y="1849862"/>
            <a:ext cx="8686800" cy="428571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4632" y="-1"/>
            <a:ext cx="12196631" cy="2127749"/>
            <a:chOff x="-4632" y="-1"/>
            <a:chExt cx="12196631" cy="2127749"/>
          </a:xfrm>
        </p:grpSpPr>
        <p:sp>
          <p:nvSpPr>
            <p:cNvPr id="11" name="任意多边形: 形状 10"/>
            <p:cNvSpPr/>
            <p:nvPr/>
          </p:nvSpPr>
          <p:spPr>
            <a:xfrm flipV="1">
              <a:off x="0" y="1684"/>
              <a:ext cx="12191999" cy="2126064"/>
            </a:xfrm>
            <a:custGeom>
              <a:avLst/>
              <a:gdLst>
                <a:gd name="connsiteX0" fmla="*/ 0 w 12191999"/>
                <a:gd name="connsiteY0" fmla="*/ 2126064 h 2126064"/>
                <a:gd name="connsiteX1" fmla="*/ 12191999 w 12191999"/>
                <a:gd name="connsiteY1" fmla="*/ 2126064 h 2126064"/>
                <a:gd name="connsiteX2" fmla="*/ 0 w 12191999"/>
                <a:gd name="connsiteY2" fmla="*/ 0 h 212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91999" h="2126064">
                  <a:moveTo>
                    <a:pt x="0" y="2126064"/>
                  </a:moveTo>
                  <a:lnTo>
                    <a:pt x="12191999" y="212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20" name="任意多边形: 形状 19"/>
            <p:cNvSpPr/>
            <p:nvPr/>
          </p:nvSpPr>
          <p:spPr>
            <a:xfrm flipV="1">
              <a:off x="-4632" y="-1"/>
              <a:ext cx="845081" cy="695700"/>
            </a:xfrm>
            <a:custGeom>
              <a:avLst/>
              <a:gdLst>
                <a:gd name="connsiteX0" fmla="*/ 0 w 845081"/>
                <a:gd name="connsiteY0" fmla="*/ 695700 h 695700"/>
                <a:gd name="connsiteX1" fmla="*/ 845081 w 845081"/>
                <a:gd name="connsiteY1" fmla="*/ 695700 h 695700"/>
                <a:gd name="connsiteX2" fmla="*/ 0 w 845081"/>
                <a:gd name="connsiteY2" fmla="*/ 0 h 695700"/>
                <a:gd name="connsiteX3" fmla="*/ 0 w 845081"/>
                <a:gd name="connsiteY3" fmla="*/ 695700 h 69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5081" h="695700">
                  <a:moveTo>
                    <a:pt x="0" y="695700"/>
                  </a:moveTo>
                  <a:lnTo>
                    <a:pt x="845081" y="695700"/>
                  </a:lnTo>
                  <a:lnTo>
                    <a:pt x="0" y="0"/>
                  </a:lnTo>
                  <a:lnTo>
                    <a:pt x="0" y="695700"/>
                  </a:lnTo>
                  <a:close/>
                </a:path>
              </a:pathLst>
            </a:cu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19" name="任意多边形: 形状 18"/>
            <p:cNvSpPr/>
            <p:nvPr/>
          </p:nvSpPr>
          <p:spPr>
            <a:xfrm flipV="1">
              <a:off x="2569944" y="9621"/>
              <a:ext cx="7642459" cy="1665174"/>
            </a:xfrm>
            <a:custGeom>
              <a:avLst/>
              <a:gdLst>
                <a:gd name="connsiteX0" fmla="*/ 2049597 w 7784426"/>
                <a:gd name="connsiteY0" fmla="*/ 1687299 h 1687299"/>
                <a:gd name="connsiteX1" fmla="*/ 7784426 w 7784426"/>
                <a:gd name="connsiteY1" fmla="*/ 1687299 h 1687299"/>
                <a:gd name="connsiteX2" fmla="*/ 7276089 w 7784426"/>
                <a:gd name="connsiteY2" fmla="*/ 1268818 h 1687299"/>
                <a:gd name="connsiteX3" fmla="*/ 0 w 7784426"/>
                <a:gd name="connsiteY3" fmla="*/ 0 h 1687299"/>
                <a:gd name="connsiteX4" fmla="*/ 2049597 w 7784426"/>
                <a:gd name="connsiteY4" fmla="*/ 1687299 h 16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4426" h="1687299">
                  <a:moveTo>
                    <a:pt x="2049597" y="1687299"/>
                  </a:moveTo>
                  <a:lnTo>
                    <a:pt x="7784426" y="1687299"/>
                  </a:lnTo>
                  <a:lnTo>
                    <a:pt x="7276089" y="1268818"/>
                  </a:lnTo>
                  <a:lnTo>
                    <a:pt x="0" y="0"/>
                  </a:lnTo>
                  <a:lnTo>
                    <a:pt x="2049597" y="1687299"/>
                  </a:lnTo>
                  <a:close/>
                </a:path>
              </a:pathLst>
            </a:cu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2933065" y="3622675"/>
            <a:ext cx="6039485" cy="1731010"/>
            <a:chOff x="3102428" y="3755572"/>
            <a:chExt cx="5762554" cy="1730828"/>
          </a:xfrm>
        </p:grpSpPr>
        <p:cxnSp>
          <p:nvCxnSpPr>
            <p:cNvPr id="29" name="直接连接符 28"/>
            <p:cNvCxnSpPr/>
            <p:nvPr/>
          </p:nvCxnSpPr>
          <p:spPr>
            <a:xfrm>
              <a:off x="3102428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6019799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864982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文本框 41"/>
          <p:cNvSpPr txBox="1"/>
          <p:nvPr/>
        </p:nvSpPr>
        <p:spPr>
          <a:xfrm>
            <a:off x="3155315" y="4130675"/>
            <a:ext cx="27381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项目研究背景、目标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6005195" y="4149090"/>
            <a:ext cx="29800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系统研发思路和总体架构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7913938" y="533769"/>
            <a:ext cx="4049551" cy="873366"/>
            <a:chOff x="7796463" y="964934"/>
            <a:chExt cx="4049551" cy="873366"/>
          </a:xfrm>
        </p:grpSpPr>
        <p:sp>
          <p:nvSpPr>
            <p:cNvPr id="33" name="文本框 32"/>
            <p:cNvSpPr txBox="1"/>
            <p:nvPr/>
          </p:nvSpPr>
          <p:spPr>
            <a:xfrm>
              <a:off x="8212132" y="964934"/>
              <a:ext cx="36338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CONTENTS</a:t>
              </a: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 flipH="1">
              <a:off x="7796463" y="1838300"/>
              <a:ext cx="3607861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0544175" y="1762998"/>
              <a:ext cx="86015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图形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150" y="365509"/>
            <a:ext cx="2161308" cy="599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rcRect l="1345" t="638"/>
          <a:stretch>
            <a:fillRect/>
          </a:stretch>
        </p:blipFill>
        <p:spPr>
          <a:xfrm>
            <a:off x="173355" y="2127885"/>
            <a:ext cx="2869565" cy="40341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225280" y="4149090"/>
            <a:ext cx="24898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系统功能展示及创新</a:t>
            </a:r>
          </a:p>
        </p:txBody>
      </p:sp>
      <p:sp>
        <p:nvSpPr>
          <p:cNvPr id="10" name="椭圆 9"/>
          <p:cNvSpPr/>
          <p:nvPr>
            <p:custDataLst>
              <p:tags r:id="rId3"/>
            </p:custDataLst>
          </p:nvPr>
        </p:nvSpPr>
        <p:spPr>
          <a:xfrm>
            <a:off x="3874135" y="2172335"/>
            <a:ext cx="1300480" cy="130048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  <a:t>ONE</a:t>
            </a:r>
          </a:p>
        </p:txBody>
      </p:sp>
      <p:sp>
        <p:nvSpPr>
          <p:cNvPr id="2" name="椭圆 1"/>
          <p:cNvSpPr/>
          <p:nvPr>
            <p:custDataLst>
              <p:tags r:id="rId4"/>
            </p:custDataLst>
          </p:nvPr>
        </p:nvSpPr>
        <p:spPr>
          <a:xfrm>
            <a:off x="9727565" y="2172335"/>
            <a:ext cx="1300480" cy="13004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  <a:t>THREE</a:t>
            </a:r>
          </a:p>
        </p:txBody>
      </p:sp>
      <p:sp>
        <p:nvSpPr>
          <p:cNvPr id="6" name="椭圆 5"/>
          <p:cNvSpPr/>
          <p:nvPr>
            <p:custDataLst>
              <p:tags r:id="rId5"/>
            </p:custDataLst>
          </p:nvPr>
        </p:nvSpPr>
        <p:spPr>
          <a:xfrm>
            <a:off x="6864350" y="2172335"/>
            <a:ext cx="1300480" cy="130048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  <a:t>TWO</a:t>
            </a: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pic>
        <p:nvPicPr>
          <p:cNvPr id="41" name="图形 4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8206740" y="91440"/>
            <a:ext cx="39852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     </a:t>
            </a:r>
            <a:r>
              <a:rPr lang="zh-CN" altLang="en-US" sz="1600" noProof="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系统功能展示及创新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904493" y="1876034"/>
            <a:ext cx="3892549" cy="3954781"/>
            <a:chOff x="5974060" y="1556792"/>
            <a:chExt cx="4112274" cy="4178018"/>
          </a:xfrm>
        </p:grpSpPr>
        <p:sp>
          <p:nvSpPr>
            <p:cNvPr id="46" name="矩形 45"/>
            <p:cNvSpPr/>
            <p:nvPr>
              <p:custDataLst>
                <p:tags r:id="rId21"/>
              </p:custDataLst>
            </p:nvPr>
          </p:nvSpPr>
          <p:spPr>
            <a:xfrm>
              <a:off x="5974060" y="1556792"/>
              <a:ext cx="1932702" cy="1975636"/>
            </a:xfrm>
            <a:prstGeom prst="rect">
              <a:avLst/>
            </a:pr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144000" numCol="1" spcCol="0" rtlCol="0" fromWordArt="0" anchor="b" anchorCtr="0" forceAA="0" compatLnSpc="1">
              <a:noAutofit/>
            </a:bodyPr>
            <a:lstStyle/>
            <a:p>
              <a:pPr algn="ctr"/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</a:rPr>
                <a:t>最舒适</a:t>
              </a:r>
            </a:p>
            <a:p>
              <a:pPr algn="ctr"/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</a:rPr>
                <a:t>（骑行</a:t>
              </a:r>
              <a:r>
                <a:rPr lang="en-US" altLang="zh-CN" sz="1600" dirty="0">
                  <a:latin typeface="微软雅黑" panose="020B0503020204020204" charset="-122"/>
                  <a:ea typeface="微软雅黑" panose="020B0503020204020204" charset="-122"/>
                </a:rPr>
                <a:t>/</a:t>
              </a:r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</a:rPr>
                <a:t>步行</a:t>
              </a:r>
              <a:r>
                <a:rPr lang="en-US" altLang="zh-CN" sz="1600" dirty="0">
                  <a:latin typeface="微软雅黑" panose="020B0503020204020204" charset="-122"/>
                  <a:ea typeface="微软雅黑" panose="020B0503020204020204" charset="-122"/>
                </a:rPr>
                <a:t>/</a:t>
              </a:r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</a:rPr>
                <a:t>公交）</a:t>
              </a:r>
            </a:p>
          </p:txBody>
        </p:sp>
        <p:sp>
          <p:nvSpPr>
            <p:cNvPr id="47" name="矩形 46"/>
            <p:cNvSpPr/>
            <p:nvPr>
              <p:custDataLst>
                <p:tags r:id="rId22"/>
              </p:custDataLst>
            </p:nvPr>
          </p:nvSpPr>
          <p:spPr>
            <a:xfrm>
              <a:off x="5974060" y="3788020"/>
              <a:ext cx="1994420" cy="1946790"/>
            </a:xfrm>
            <a:prstGeom prst="rect">
              <a:avLst/>
            </a:pr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144000" numCol="1" spcCol="0" rtlCol="0" fromWordArt="0" anchor="b" anchorCtr="0" forceAA="0" compatLnSpc="1">
              <a:noAutofit/>
            </a:bodyPr>
            <a:lstStyle/>
            <a:p>
              <a:pPr algn="ctr"/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最少步行</a:t>
              </a:r>
            </a:p>
            <a:p>
              <a:pPr algn="ctr"/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（公交）</a:t>
              </a:r>
            </a:p>
          </p:txBody>
        </p:sp>
        <p:sp>
          <p:nvSpPr>
            <p:cNvPr id="48" name="矩形 47"/>
            <p:cNvSpPr/>
            <p:nvPr>
              <p:custDataLst>
                <p:tags r:id="rId23"/>
              </p:custDataLst>
            </p:nvPr>
          </p:nvSpPr>
          <p:spPr>
            <a:xfrm>
              <a:off x="8120761" y="3788020"/>
              <a:ext cx="1964903" cy="1921968"/>
            </a:xfrm>
            <a:prstGeom prst="rect">
              <a:avLst/>
            </a:pr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144000" numCol="1" spcCol="0" rtlCol="0" fromWordArt="0" anchor="b" anchorCtr="0" forceAA="0" compatLnSpc="1">
              <a:noAutofit/>
            </a:bodyPr>
            <a:lstStyle/>
            <a:p>
              <a:pPr algn="ctr"/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最少换乘</a:t>
              </a:r>
            </a:p>
            <a:p>
              <a:pPr algn="ctr"/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（公交）</a:t>
              </a:r>
            </a:p>
          </p:txBody>
        </p:sp>
        <p:sp>
          <p:nvSpPr>
            <p:cNvPr id="83" name="矩形 82"/>
            <p:cNvSpPr/>
            <p:nvPr>
              <p:custDataLst>
                <p:tags r:id="rId24"/>
              </p:custDataLst>
            </p:nvPr>
          </p:nvSpPr>
          <p:spPr>
            <a:xfrm>
              <a:off x="8120761" y="1556792"/>
              <a:ext cx="1965573" cy="1975636"/>
            </a:xfrm>
            <a:prstGeom prst="rect">
              <a:avLst/>
            </a:pr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144000" numCol="1" spcCol="0" rtlCol="0" fromWordArt="0" anchor="b" anchorCtr="0" forceAA="0" compatLnSpc="1">
              <a:noAutofit/>
            </a:bodyPr>
            <a:lstStyle/>
            <a:p>
              <a:pPr algn="ctr"/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最短时间</a:t>
              </a:r>
            </a:p>
            <a:p>
              <a:pPr algn="ctr"/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（步行</a:t>
              </a:r>
              <a:r>
                <a:rPr lang="en-US" altLang="zh-CN" sz="16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/</a:t>
              </a:r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骑行</a:t>
              </a:r>
              <a:r>
                <a:rPr lang="en-US" altLang="zh-CN" sz="16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/</a:t>
              </a:r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公交）</a:t>
              </a:r>
            </a:p>
          </p:txBody>
        </p:sp>
      </p:grpSp>
      <p:sp>
        <p:nvSpPr>
          <p:cNvPr id="56" name="文本框 55"/>
          <p:cNvSpPr txBox="1"/>
          <p:nvPr>
            <p:custDataLst>
              <p:tags r:id="rId3"/>
            </p:custDataLst>
          </p:nvPr>
        </p:nvSpPr>
        <p:spPr>
          <a:xfrm>
            <a:off x="1418590" y="1228263"/>
            <a:ext cx="221996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b="1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个性化多模式出行</a:t>
            </a:r>
          </a:p>
        </p:txBody>
      </p:sp>
      <p:sp>
        <p:nvSpPr>
          <p:cNvPr id="167" name="Freeform 3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223010" y="1403985"/>
            <a:ext cx="241300" cy="229235"/>
          </a:xfrm>
          <a:custGeom>
            <a:avLst/>
            <a:gdLst>
              <a:gd name="T0" fmla="*/ 148999 w 338"/>
              <a:gd name="T1" fmla="*/ 426043 h 356"/>
              <a:gd name="T2" fmla="*/ 148999 w 338"/>
              <a:gd name="T3" fmla="*/ 426043 h 356"/>
              <a:gd name="T4" fmla="*/ 117757 w 338"/>
              <a:gd name="T5" fmla="*/ 404441 h 356"/>
              <a:gd name="T6" fmla="*/ 10814 w 338"/>
              <a:gd name="T7" fmla="*/ 266427 h 356"/>
              <a:gd name="T8" fmla="*/ 21629 w 338"/>
              <a:gd name="T9" fmla="*/ 213622 h 356"/>
              <a:gd name="T10" fmla="*/ 74499 w 338"/>
              <a:gd name="T11" fmla="*/ 213622 h 356"/>
              <a:gd name="T12" fmla="*/ 148999 w 338"/>
              <a:gd name="T13" fmla="*/ 309631 h 356"/>
              <a:gd name="T14" fmla="*/ 319627 w 338"/>
              <a:gd name="T15" fmla="*/ 32403 h 356"/>
              <a:gd name="T16" fmla="*/ 383312 w 338"/>
              <a:gd name="T17" fmla="*/ 10801 h 356"/>
              <a:gd name="T18" fmla="*/ 394126 w 338"/>
              <a:gd name="T19" fmla="*/ 74407 h 356"/>
              <a:gd name="T20" fmla="*/ 192257 w 338"/>
              <a:gd name="T21" fmla="*/ 404441 h 356"/>
              <a:gd name="T22" fmla="*/ 148999 w 338"/>
              <a:gd name="T23" fmla="*/ 426043 h 35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338" h="356">
                <a:moveTo>
                  <a:pt x="124" y="355"/>
                </a:moveTo>
                <a:lnTo>
                  <a:pt x="124" y="355"/>
                </a:lnTo>
                <a:cubicBezTo>
                  <a:pt x="115" y="355"/>
                  <a:pt x="107" y="346"/>
                  <a:pt x="98" y="337"/>
                </a:cubicBezTo>
                <a:cubicBezTo>
                  <a:pt x="9" y="222"/>
                  <a:pt x="9" y="222"/>
                  <a:pt x="9" y="222"/>
                </a:cubicBezTo>
                <a:cubicBezTo>
                  <a:pt x="0" y="204"/>
                  <a:pt x="0" y="187"/>
                  <a:pt x="18" y="178"/>
                </a:cubicBezTo>
                <a:cubicBezTo>
                  <a:pt x="36" y="160"/>
                  <a:pt x="53" y="168"/>
                  <a:pt x="62" y="178"/>
                </a:cubicBezTo>
                <a:cubicBezTo>
                  <a:pt x="124" y="258"/>
                  <a:pt x="124" y="258"/>
                  <a:pt x="124" y="258"/>
                </a:cubicBezTo>
                <a:cubicBezTo>
                  <a:pt x="266" y="27"/>
                  <a:pt x="266" y="27"/>
                  <a:pt x="266" y="27"/>
                </a:cubicBezTo>
                <a:cubicBezTo>
                  <a:pt x="284" y="9"/>
                  <a:pt x="301" y="0"/>
                  <a:pt x="319" y="9"/>
                </a:cubicBezTo>
                <a:cubicBezTo>
                  <a:pt x="337" y="18"/>
                  <a:pt x="337" y="45"/>
                  <a:pt x="328" y="62"/>
                </a:cubicBezTo>
                <a:cubicBezTo>
                  <a:pt x="160" y="337"/>
                  <a:pt x="160" y="337"/>
                  <a:pt x="160" y="337"/>
                </a:cubicBezTo>
                <a:cubicBezTo>
                  <a:pt x="151" y="346"/>
                  <a:pt x="142" y="355"/>
                  <a:pt x="124" y="355"/>
                </a:cubicBezTo>
              </a:path>
            </a:pathLst>
          </a:custGeom>
          <a:solidFill>
            <a:srgbClr val="003F88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103" name="图片 102"/>
          <p:cNvPicPr/>
          <p:nvPr>
            <p:custDataLst>
              <p:tags r:id="rId5"/>
            </p:custDataLst>
          </p:nvPr>
        </p:nvPicPr>
        <p:blipFill>
          <a:blip r:embed="rId28"/>
          <a:srcRect l="7148" t="3667" r="6491" b="4176"/>
          <a:stretch>
            <a:fillRect/>
          </a:stretch>
        </p:blipFill>
        <p:spPr>
          <a:xfrm>
            <a:off x="3405505" y="2036445"/>
            <a:ext cx="895350" cy="8261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9"/>
          <a:srcRect l="19962" t="10552" r="18181" b="9114"/>
          <a:stretch>
            <a:fillRect/>
          </a:stretch>
        </p:blipFill>
        <p:spPr>
          <a:xfrm>
            <a:off x="1550670" y="4121150"/>
            <a:ext cx="641350" cy="833120"/>
          </a:xfrm>
          <a:prstGeom prst="rect">
            <a:avLst/>
          </a:prstGeom>
        </p:spPr>
      </p:pic>
      <p:sp>
        <p:nvSpPr>
          <p:cNvPr id="58" name="文本框 57"/>
          <p:cNvSpPr txBox="1"/>
          <p:nvPr>
            <p:custDataLst>
              <p:tags r:id="rId7"/>
            </p:custDataLst>
          </p:nvPr>
        </p:nvSpPr>
        <p:spPr>
          <a:xfrm>
            <a:off x="6003290" y="1418763"/>
            <a:ext cx="1965325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b="1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多地点出行规划</a:t>
            </a:r>
          </a:p>
        </p:txBody>
      </p:sp>
      <p:sp>
        <p:nvSpPr>
          <p:cNvPr id="60" name="Freeform 33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821680" y="1646555"/>
            <a:ext cx="241300" cy="229235"/>
          </a:xfrm>
          <a:custGeom>
            <a:avLst/>
            <a:gdLst>
              <a:gd name="T0" fmla="*/ 148999 w 338"/>
              <a:gd name="T1" fmla="*/ 426043 h 356"/>
              <a:gd name="T2" fmla="*/ 148999 w 338"/>
              <a:gd name="T3" fmla="*/ 426043 h 356"/>
              <a:gd name="T4" fmla="*/ 117757 w 338"/>
              <a:gd name="T5" fmla="*/ 404441 h 356"/>
              <a:gd name="T6" fmla="*/ 10814 w 338"/>
              <a:gd name="T7" fmla="*/ 266427 h 356"/>
              <a:gd name="T8" fmla="*/ 21629 w 338"/>
              <a:gd name="T9" fmla="*/ 213622 h 356"/>
              <a:gd name="T10" fmla="*/ 74499 w 338"/>
              <a:gd name="T11" fmla="*/ 213622 h 356"/>
              <a:gd name="T12" fmla="*/ 148999 w 338"/>
              <a:gd name="T13" fmla="*/ 309631 h 356"/>
              <a:gd name="T14" fmla="*/ 319627 w 338"/>
              <a:gd name="T15" fmla="*/ 32403 h 356"/>
              <a:gd name="T16" fmla="*/ 383312 w 338"/>
              <a:gd name="T17" fmla="*/ 10801 h 356"/>
              <a:gd name="T18" fmla="*/ 394126 w 338"/>
              <a:gd name="T19" fmla="*/ 74407 h 356"/>
              <a:gd name="T20" fmla="*/ 192257 w 338"/>
              <a:gd name="T21" fmla="*/ 404441 h 356"/>
              <a:gd name="T22" fmla="*/ 148999 w 338"/>
              <a:gd name="T23" fmla="*/ 426043 h 35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338" h="356">
                <a:moveTo>
                  <a:pt x="124" y="355"/>
                </a:moveTo>
                <a:lnTo>
                  <a:pt x="124" y="355"/>
                </a:lnTo>
                <a:cubicBezTo>
                  <a:pt x="115" y="355"/>
                  <a:pt x="107" y="346"/>
                  <a:pt x="98" y="337"/>
                </a:cubicBezTo>
                <a:cubicBezTo>
                  <a:pt x="9" y="222"/>
                  <a:pt x="9" y="222"/>
                  <a:pt x="9" y="222"/>
                </a:cubicBezTo>
                <a:cubicBezTo>
                  <a:pt x="0" y="204"/>
                  <a:pt x="0" y="187"/>
                  <a:pt x="18" y="178"/>
                </a:cubicBezTo>
                <a:cubicBezTo>
                  <a:pt x="36" y="160"/>
                  <a:pt x="53" y="168"/>
                  <a:pt x="62" y="178"/>
                </a:cubicBezTo>
                <a:cubicBezTo>
                  <a:pt x="124" y="258"/>
                  <a:pt x="124" y="258"/>
                  <a:pt x="124" y="258"/>
                </a:cubicBezTo>
                <a:cubicBezTo>
                  <a:pt x="266" y="27"/>
                  <a:pt x="266" y="27"/>
                  <a:pt x="266" y="27"/>
                </a:cubicBezTo>
                <a:cubicBezTo>
                  <a:pt x="284" y="9"/>
                  <a:pt x="301" y="0"/>
                  <a:pt x="319" y="9"/>
                </a:cubicBezTo>
                <a:cubicBezTo>
                  <a:pt x="337" y="18"/>
                  <a:pt x="337" y="45"/>
                  <a:pt x="328" y="62"/>
                </a:cubicBezTo>
                <a:cubicBezTo>
                  <a:pt x="160" y="337"/>
                  <a:pt x="160" y="337"/>
                  <a:pt x="160" y="337"/>
                </a:cubicBezTo>
                <a:cubicBezTo>
                  <a:pt x="151" y="346"/>
                  <a:pt x="142" y="355"/>
                  <a:pt x="124" y="355"/>
                </a:cubicBezTo>
              </a:path>
            </a:pathLst>
          </a:custGeom>
          <a:solidFill>
            <a:srgbClr val="003F88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82795" y="574675"/>
            <a:ext cx="30264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系统功能一览</a:t>
            </a:r>
          </a:p>
        </p:txBody>
      </p:sp>
      <p:sp>
        <p:nvSpPr>
          <p:cNvPr id="5" name="Freeform 33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821680" y="2265045"/>
            <a:ext cx="241300" cy="229235"/>
          </a:xfrm>
          <a:custGeom>
            <a:avLst/>
            <a:gdLst>
              <a:gd name="T0" fmla="*/ 148999 w 338"/>
              <a:gd name="T1" fmla="*/ 426043 h 356"/>
              <a:gd name="T2" fmla="*/ 148999 w 338"/>
              <a:gd name="T3" fmla="*/ 426043 h 356"/>
              <a:gd name="T4" fmla="*/ 117757 w 338"/>
              <a:gd name="T5" fmla="*/ 404441 h 356"/>
              <a:gd name="T6" fmla="*/ 10814 w 338"/>
              <a:gd name="T7" fmla="*/ 266427 h 356"/>
              <a:gd name="T8" fmla="*/ 21629 w 338"/>
              <a:gd name="T9" fmla="*/ 213622 h 356"/>
              <a:gd name="T10" fmla="*/ 74499 w 338"/>
              <a:gd name="T11" fmla="*/ 213622 h 356"/>
              <a:gd name="T12" fmla="*/ 148999 w 338"/>
              <a:gd name="T13" fmla="*/ 309631 h 356"/>
              <a:gd name="T14" fmla="*/ 319627 w 338"/>
              <a:gd name="T15" fmla="*/ 32403 h 356"/>
              <a:gd name="T16" fmla="*/ 383312 w 338"/>
              <a:gd name="T17" fmla="*/ 10801 h 356"/>
              <a:gd name="T18" fmla="*/ 394126 w 338"/>
              <a:gd name="T19" fmla="*/ 74407 h 356"/>
              <a:gd name="T20" fmla="*/ 192257 w 338"/>
              <a:gd name="T21" fmla="*/ 404441 h 356"/>
              <a:gd name="T22" fmla="*/ 148999 w 338"/>
              <a:gd name="T23" fmla="*/ 426043 h 35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338" h="356">
                <a:moveTo>
                  <a:pt x="124" y="355"/>
                </a:moveTo>
                <a:lnTo>
                  <a:pt x="124" y="355"/>
                </a:lnTo>
                <a:cubicBezTo>
                  <a:pt x="115" y="355"/>
                  <a:pt x="107" y="346"/>
                  <a:pt x="98" y="337"/>
                </a:cubicBezTo>
                <a:cubicBezTo>
                  <a:pt x="9" y="222"/>
                  <a:pt x="9" y="222"/>
                  <a:pt x="9" y="222"/>
                </a:cubicBezTo>
                <a:cubicBezTo>
                  <a:pt x="0" y="204"/>
                  <a:pt x="0" y="187"/>
                  <a:pt x="18" y="178"/>
                </a:cubicBezTo>
                <a:cubicBezTo>
                  <a:pt x="36" y="160"/>
                  <a:pt x="53" y="168"/>
                  <a:pt x="62" y="178"/>
                </a:cubicBezTo>
                <a:cubicBezTo>
                  <a:pt x="124" y="258"/>
                  <a:pt x="124" y="258"/>
                  <a:pt x="124" y="258"/>
                </a:cubicBezTo>
                <a:cubicBezTo>
                  <a:pt x="266" y="27"/>
                  <a:pt x="266" y="27"/>
                  <a:pt x="266" y="27"/>
                </a:cubicBezTo>
                <a:cubicBezTo>
                  <a:pt x="284" y="9"/>
                  <a:pt x="301" y="0"/>
                  <a:pt x="319" y="9"/>
                </a:cubicBezTo>
                <a:cubicBezTo>
                  <a:pt x="337" y="18"/>
                  <a:pt x="337" y="45"/>
                  <a:pt x="328" y="62"/>
                </a:cubicBezTo>
                <a:cubicBezTo>
                  <a:pt x="160" y="337"/>
                  <a:pt x="160" y="337"/>
                  <a:pt x="160" y="337"/>
                </a:cubicBezTo>
                <a:cubicBezTo>
                  <a:pt x="151" y="346"/>
                  <a:pt x="142" y="355"/>
                  <a:pt x="124" y="355"/>
                </a:cubicBezTo>
              </a:path>
            </a:pathLst>
          </a:custGeom>
          <a:solidFill>
            <a:srgbClr val="003F88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62980" y="2237740"/>
            <a:ext cx="4064000" cy="13843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000" b="1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特色绿色地图</a:t>
            </a:r>
          </a:p>
          <a:p>
            <a:pPr>
              <a:lnSpc>
                <a:spcPct val="130000"/>
              </a:lnSpc>
            </a:pPr>
            <a:r>
              <a:rPr lang="zh-CN" altLang="en-US" sz="1600" b="1"/>
              <a:t>地铁线路图</a:t>
            </a:r>
          </a:p>
          <a:p>
            <a:pPr>
              <a:lnSpc>
                <a:spcPct val="110000"/>
              </a:lnSpc>
            </a:pPr>
            <a:r>
              <a:rPr lang="zh-CN" altLang="en-US" sz="1600" b="1"/>
              <a:t>公交线路图</a:t>
            </a:r>
          </a:p>
          <a:p>
            <a:pPr>
              <a:lnSpc>
                <a:spcPct val="110000"/>
              </a:lnSpc>
            </a:pPr>
            <a:r>
              <a:rPr lang="zh-CN" altLang="en-US" sz="1600" b="1"/>
              <a:t>绿色指数地图可视化</a:t>
            </a:r>
          </a:p>
        </p:txBody>
      </p:sp>
      <p:sp>
        <p:nvSpPr>
          <p:cNvPr id="8" name="椭圆 7"/>
          <p:cNvSpPr/>
          <p:nvPr/>
        </p:nvSpPr>
        <p:spPr>
          <a:xfrm>
            <a:off x="5935980" y="2709545"/>
            <a:ext cx="127000" cy="1193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>
            <p:custDataLst>
              <p:tags r:id="rId10"/>
            </p:custDataLst>
          </p:nvPr>
        </p:nvSpPr>
        <p:spPr>
          <a:xfrm>
            <a:off x="5944235" y="2990215"/>
            <a:ext cx="127000" cy="1193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>
            <p:custDataLst>
              <p:tags r:id="rId11"/>
            </p:custDataLst>
          </p:nvPr>
        </p:nvSpPr>
        <p:spPr>
          <a:xfrm>
            <a:off x="5938520" y="3256915"/>
            <a:ext cx="127000" cy="1193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3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881370" y="4029075"/>
            <a:ext cx="241300" cy="229235"/>
          </a:xfrm>
          <a:custGeom>
            <a:avLst/>
            <a:gdLst>
              <a:gd name="T0" fmla="*/ 148999 w 338"/>
              <a:gd name="T1" fmla="*/ 426043 h 356"/>
              <a:gd name="T2" fmla="*/ 148999 w 338"/>
              <a:gd name="T3" fmla="*/ 426043 h 356"/>
              <a:gd name="T4" fmla="*/ 117757 w 338"/>
              <a:gd name="T5" fmla="*/ 404441 h 356"/>
              <a:gd name="T6" fmla="*/ 10814 w 338"/>
              <a:gd name="T7" fmla="*/ 266427 h 356"/>
              <a:gd name="T8" fmla="*/ 21629 w 338"/>
              <a:gd name="T9" fmla="*/ 213622 h 356"/>
              <a:gd name="T10" fmla="*/ 74499 w 338"/>
              <a:gd name="T11" fmla="*/ 213622 h 356"/>
              <a:gd name="T12" fmla="*/ 148999 w 338"/>
              <a:gd name="T13" fmla="*/ 309631 h 356"/>
              <a:gd name="T14" fmla="*/ 319627 w 338"/>
              <a:gd name="T15" fmla="*/ 32403 h 356"/>
              <a:gd name="T16" fmla="*/ 383312 w 338"/>
              <a:gd name="T17" fmla="*/ 10801 h 356"/>
              <a:gd name="T18" fmla="*/ 394126 w 338"/>
              <a:gd name="T19" fmla="*/ 74407 h 356"/>
              <a:gd name="T20" fmla="*/ 192257 w 338"/>
              <a:gd name="T21" fmla="*/ 404441 h 356"/>
              <a:gd name="T22" fmla="*/ 148999 w 338"/>
              <a:gd name="T23" fmla="*/ 426043 h 35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338" h="356">
                <a:moveTo>
                  <a:pt x="124" y="355"/>
                </a:moveTo>
                <a:lnTo>
                  <a:pt x="124" y="355"/>
                </a:lnTo>
                <a:cubicBezTo>
                  <a:pt x="115" y="355"/>
                  <a:pt x="107" y="346"/>
                  <a:pt x="98" y="337"/>
                </a:cubicBezTo>
                <a:cubicBezTo>
                  <a:pt x="9" y="222"/>
                  <a:pt x="9" y="222"/>
                  <a:pt x="9" y="222"/>
                </a:cubicBezTo>
                <a:cubicBezTo>
                  <a:pt x="0" y="204"/>
                  <a:pt x="0" y="187"/>
                  <a:pt x="18" y="178"/>
                </a:cubicBezTo>
                <a:cubicBezTo>
                  <a:pt x="36" y="160"/>
                  <a:pt x="53" y="168"/>
                  <a:pt x="62" y="178"/>
                </a:cubicBezTo>
                <a:cubicBezTo>
                  <a:pt x="124" y="258"/>
                  <a:pt x="124" y="258"/>
                  <a:pt x="124" y="258"/>
                </a:cubicBezTo>
                <a:cubicBezTo>
                  <a:pt x="266" y="27"/>
                  <a:pt x="266" y="27"/>
                  <a:pt x="266" y="27"/>
                </a:cubicBezTo>
                <a:cubicBezTo>
                  <a:pt x="284" y="9"/>
                  <a:pt x="301" y="0"/>
                  <a:pt x="319" y="9"/>
                </a:cubicBezTo>
                <a:cubicBezTo>
                  <a:pt x="337" y="18"/>
                  <a:pt x="337" y="45"/>
                  <a:pt x="328" y="62"/>
                </a:cubicBezTo>
                <a:cubicBezTo>
                  <a:pt x="160" y="337"/>
                  <a:pt x="160" y="337"/>
                  <a:pt x="160" y="337"/>
                </a:cubicBezTo>
                <a:cubicBezTo>
                  <a:pt x="151" y="346"/>
                  <a:pt x="142" y="355"/>
                  <a:pt x="124" y="355"/>
                </a:cubicBezTo>
              </a:path>
            </a:pathLst>
          </a:custGeom>
          <a:solidFill>
            <a:srgbClr val="003F88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003290" y="4016375"/>
            <a:ext cx="6096000" cy="1801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b="1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个人中心</a:t>
            </a:r>
          </a:p>
          <a:p>
            <a:pPr>
              <a:lnSpc>
                <a:spcPct val="130000"/>
              </a:lnSpc>
            </a:pPr>
            <a:r>
              <a:rPr lang="en-US" altLang="zh-CN" sz="1600" b="1">
                <a:sym typeface="+mn-ea"/>
              </a:rPr>
              <a:t> </a:t>
            </a:r>
            <a:r>
              <a:rPr lang="zh-CN" altLang="en-US" sz="1600" b="1">
                <a:sym typeface="+mn-ea"/>
              </a:rPr>
              <a:t>出行历史</a:t>
            </a:r>
          </a:p>
          <a:p>
            <a:pPr>
              <a:lnSpc>
                <a:spcPct val="110000"/>
              </a:lnSpc>
            </a:pPr>
            <a:r>
              <a:rPr lang="en-US" altLang="zh-CN" sz="1600" b="1">
                <a:sym typeface="+mn-ea"/>
              </a:rPr>
              <a:t> </a:t>
            </a:r>
            <a:r>
              <a:rPr lang="zh-CN" altLang="en-US" sz="1600" b="1">
                <a:sym typeface="+mn-ea"/>
              </a:rPr>
              <a:t>路线、地点收藏</a:t>
            </a:r>
          </a:p>
          <a:p>
            <a:pPr>
              <a:lnSpc>
                <a:spcPct val="110000"/>
              </a:lnSpc>
            </a:pPr>
            <a:r>
              <a:rPr lang="en-US" altLang="zh-CN" sz="1600" b="1">
                <a:sym typeface="+mn-ea"/>
              </a:rPr>
              <a:t> </a:t>
            </a:r>
            <a:r>
              <a:rPr lang="zh-CN" altLang="en-US" sz="1600" b="1">
                <a:sym typeface="+mn-ea"/>
              </a:rPr>
              <a:t>记录低碳出行距离、累计减碳量</a:t>
            </a:r>
          </a:p>
          <a:p>
            <a:pPr>
              <a:lnSpc>
                <a:spcPct val="110000"/>
              </a:lnSpc>
            </a:pPr>
            <a:r>
              <a:rPr lang="zh-CN" altLang="en-US" sz="1600" b="1">
                <a:sym typeface="+mn-ea"/>
              </a:rPr>
              <a:t> 拥有</a:t>
            </a:r>
            <a:r>
              <a:rPr lang="en-US" altLang="zh-CN" sz="1600" b="1">
                <a:sym typeface="+mn-ea"/>
              </a:rPr>
              <a:t>“</a:t>
            </a:r>
            <a:r>
              <a:rPr lang="zh-CN" altLang="en-US" sz="1600" b="1">
                <a:sym typeface="+mn-ea"/>
              </a:rPr>
              <a:t>收藏</a:t>
            </a:r>
            <a:r>
              <a:rPr lang="en-US" altLang="zh-CN" sz="1600" b="1">
                <a:sym typeface="+mn-ea"/>
              </a:rPr>
              <a:t>”“</a:t>
            </a:r>
            <a:r>
              <a:rPr lang="zh-CN" altLang="en-US" sz="1600" b="1">
                <a:sym typeface="+mn-ea"/>
              </a:rPr>
              <a:t>生成报表</a:t>
            </a:r>
            <a:r>
              <a:rPr lang="en-US" altLang="zh-CN" sz="1600" b="1">
                <a:sym typeface="+mn-ea"/>
              </a:rPr>
              <a:t>”“</a:t>
            </a:r>
            <a:r>
              <a:rPr lang="zh-CN" altLang="en-US" sz="1600" b="1">
                <a:sym typeface="+mn-ea"/>
              </a:rPr>
              <a:t>分享</a:t>
            </a:r>
            <a:r>
              <a:rPr lang="en-US" altLang="zh-CN" sz="1600" b="1">
                <a:sym typeface="+mn-ea"/>
              </a:rPr>
              <a:t>”</a:t>
            </a:r>
            <a:r>
              <a:rPr lang="zh-CN" altLang="en-US" sz="1600" b="1">
                <a:sym typeface="+mn-ea"/>
              </a:rPr>
              <a:t>等社交和交互功能</a:t>
            </a:r>
          </a:p>
          <a:p>
            <a:pPr>
              <a:lnSpc>
                <a:spcPct val="110000"/>
              </a:lnSpc>
            </a:pPr>
            <a:endParaRPr lang="zh-CN" altLang="en-US" sz="1600" b="1">
              <a:sym typeface="+mn-ea"/>
            </a:endParaRPr>
          </a:p>
        </p:txBody>
      </p:sp>
      <p:sp>
        <p:nvSpPr>
          <p:cNvPr id="14" name="椭圆 13"/>
          <p:cNvSpPr/>
          <p:nvPr>
            <p:custDataLst>
              <p:tags r:id="rId13"/>
            </p:custDataLst>
          </p:nvPr>
        </p:nvSpPr>
        <p:spPr>
          <a:xfrm>
            <a:off x="5935980" y="4474210"/>
            <a:ext cx="127000" cy="1193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>
            <p:custDataLst>
              <p:tags r:id="rId14"/>
            </p:custDataLst>
          </p:nvPr>
        </p:nvSpPr>
        <p:spPr>
          <a:xfrm>
            <a:off x="5935980" y="4787265"/>
            <a:ext cx="127000" cy="1193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>
            <p:custDataLst>
              <p:tags r:id="rId15"/>
            </p:custDataLst>
          </p:nvPr>
        </p:nvSpPr>
        <p:spPr>
          <a:xfrm>
            <a:off x="5935980" y="5040630"/>
            <a:ext cx="127000" cy="1193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16"/>
            </p:custDataLst>
          </p:nvPr>
        </p:nvSpPr>
        <p:spPr>
          <a:xfrm>
            <a:off x="5938520" y="5293995"/>
            <a:ext cx="127000" cy="1193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0" name="图片 99"/>
          <p:cNvPicPr/>
          <p:nvPr>
            <p:custDataLst>
              <p:tags r:id="rId17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1418590" y="2036445"/>
            <a:ext cx="877570" cy="7931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>
            <p:custDataLst>
              <p:tags r:id="rId18"/>
            </p:custDataLst>
          </p:nvPr>
        </p:nvPicPr>
        <p:blipFill>
          <a:blip r:embed="rId31"/>
          <a:stretch>
            <a:fillRect/>
          </a:stretch>
        </p:blipFill>
        <p:spPr>
          <a:xfrm>
            <a:off x="3405505" y="4121150"/>
            <a:ext cx="836295" cy="8502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椭圆 17"/>
          <p:cNvSpPr/>
          <p:nvPr>
            <p:custDataLst>
              <p:tags r:id="rId19"/>
            </p:custDataLst>
          </p:nvPr>
        </p:nvSpPr>
        <p:spPr>
          <a:xfrm>
            <a:off x="5945505" y="3502660"/>
            <a:ext cx="127000" cy="1193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062980" y="3409315"/>
            <a:ext cx="244221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b="1">
                <a:sym typeface="+mn-ea"/>
              </a:rPr>
              <a:t>拥堵状况地图可视化</a:t>
            </a:r>
          </a:p>
        </p:txBody>
      </p:sp>
      <p:sp>
        <p:nvSpPr>
          <p:cNvPr id="20" name="椭圆 19"/>
          <p:cNvSpPr/>
          <p:nvPr>
            <p:custDataLst>
              <p:tags r:id="rId20"/>
            </p:custDataLst>
          </p:nvPr>
        </p:nvSpPr>
        <p:spPr>
          <a:xfrm>
            <a:off x="5945505" y="3748405"/>
            <a:ext cx="127000" cy="1193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096000" y="3650615"/>
            <a:ext cx="558863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b="1">
                <a:sym typeface="+mn-ea"/>
              </a:rPr>
              <a:t>空气质量（</a:t>
            </a:r>
            <a:r>
              <a:rPr lang="en-US" altLang="zh-CN" sz="1600" b="1">
                <a:sym typeface="+mn-ea"/>
              </a:rPr>
              <a:t>API</a:t>
            </a:r>
            <a:r>
              <a:rPr lang="zh-CN" altLang="en-US" sz="1600" b="1">
                <a:sym typeface="+mn-ea"/>
              </a:rPr>
              <a:t>指数、</a:t>
            </a:r>
            <a:r>
              <a:rPr lang="en-US" altLang="zh-CN" sz="1600" b="1">
                <a:sym typeface="+mn-ea"/>
              </a:rPr>
              <a:t>PM2.5</a:t>
            </a:r>
            <a:r>
              <a:rPr lang="zh-CN" altLang="en-US" sz="1600" b="1">
                <a:sym typeface="+mn-ea"/>
              </a:rPr>
              <a:t>指数、</a:t>
            </a:r>
            <a:r>
              <a:rPr lang="en-US" altLang="zh-CN" sz="1600" b="1">
                <a:sym typeface="+mn-ea"/>
              </a:rPr>
              <a:t>PM10</a:t>
            </a:r>
            <a:r>
              <a:rPr lang="zh-CN" altLang="en-US" sz="1600" b="1">
                <a:sym typeface="+mn-ea"/>
              </a:rPr>
              <a:t>指数）地图可视化</a:t>
            </a: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695960" y="850900"/>
            <a:ext cx="1066292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3F8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3F8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41" name="图形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8102600" y="91440"/>
            <a:ext cx="40894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      </a:t>
            </a:r>
            <a:r>
              <a:rPr lang="zh-CN" altLang="en-US" sz="16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系统功能展示及创新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780665" y="553085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注册、登录页面</a:t>
            </a:r>
          </a:p>
        </p:txBody>
      </p:sp>
      <p:pic>
        <p:nvPicPr>
          <p:cNvPr id="6" name="图片 5" descr="capture_2023053111263388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9115" y="1266190"/>
            <a:ext cx="8865870" cy="51136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rcRect l="53346" t="5525"/>
          <a:stretch>
            <a:fillRect/>
          </a:stretch>
        </p:blipFill>
        <p:spPr>
          <a:xfrm>
            <a:off x="66675" y="1266190"/>
            <a:ext cx="2884805" cy="48641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695960" y="662018"/>
            <a:ext cx="11091758" cy="2429193"/>
            <a:chOff x="606391" y="2463356"/>
            <a:chExt cx="2489708" cy="265588"/>
          </a:xfrm>
        </p:grpSpPr>
        <p:sp>
          <p:nvSpPr>
            <p:cNvPr id="76" name="文本框 75"/>
            <p:cNvSpPr txBox="1"/>
            <p:nvPr/>
          </p:nvSpPr>
          <p:spPr>
            <a:xfrm>
              <a:off x="606391" y="2484007"/>
              <a:ext cx="2393449" cy="104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2247221" y="2463356"/>
              <a:ext cx="848878" cy="265588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提供八种不同的与低碳出行相关的方式选择</a:t>
              </a:r>
              <a:endPara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</p:grpSp>
      <p:pic>
        <p:nvPicPr>
          <p:cNvPr id="41" name="图形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8311515" y="91440"/>
            <a:ext cx="38804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      </a:t>
            </a:r>
            <a:r>
              <a:rPr lang="zh-CN" altLang="en-US" sz="16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系统功能展示及创新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724883" y="662019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基础功能：个性化多模式出行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992821-DFE4-F648-A847-8ADBDD5182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1746" t="50" r="1"/>
          <a:stretch/>
        </p:blipFill>
        <p:spPr>
          <a:xfrm>
            <a:off x="-173015" y="1613306"/>
            <a:ext cx="5182087" cy="4097546"/>
          </a:xfrm>
          <a:prstGeom prst="rect">
            <a:avLst/>
          </a:prstGeom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DA84280-0FF6-2006-BABC-1ACDC0334D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7911" y="1613306"/>
            <a:ext cx="5155869" cy="3994970"/>
          </a:xfrm>
          <a:prstGeom prst="rect">
            <a:avLst/>
          </a:prstGeom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9E5302A-E99D-4BC6-98A6-437C808FAC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5945" y="2457613"/>
            <a:ext cx="5022313" cy="4097546"/>
          </a:xfrm>
          <a:prstGeom prst="rect">
            <a:avLst/>
          </a:prstGeom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695960" y="850900"/>
            <a:ext cx="1066292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3F8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3F8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41" name="图形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8385810" y="91440"/>
            <a:ext cx="38061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      </a:t>
            </a:r>
            <a:r>
              <a:rPr lang="zh-CN" altLang="en-US" sz="16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系统功能展示及创新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630001" y="662729"/>
            <a:ext cx="693199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拓展功能：多地点出行规划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E7C84B-31B7-FD89-2D49-93240A8F7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260" y="1894655"/>
            <a:ext cx="5120202" cy="3525231"/>
          </a:xfrm>
          <a:prstGeom prst="rect">
            <a:avLst/>
          </a:prstGeom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98D5690-0BF7-93E5-EAC5-E0CE2B806840}"/>
              </a:ext>
            </a:extLst>
          </p:cNvPr>
          <p:cNvSpPr txBox="1"/>
          <p:nvPr/>
        </p:nvSpPr>
        <p:spPr>
          <a:xfrm>
            <a:off x="1724883" y="5647740"/>
            <a:ext cx="2058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多点出行路线规划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FD05D8E-61D9-922F-ED3E-FADBA465F5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894655"/>
            <a:ext cx="5543859" cy="3525231"/>
          </a:xfrm>
          <a:prstGeom prst="rect">
            <a:avLst/>
          </a:prstGeom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792946F-3A19-B28C-CC2F-8A14506ACFDA}"/>
              </a:ext>
            </a:extLst>
          </p:cNvPr>
          <p:cNvSpPr txBox="1"/>
          <p:nvPr/>
        </p:nvSpPr>
        <p:spPr>
          <a:xfrm>
            <a:off x="8092889" y="5647740"/>
            <a:ext cx="2798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可以重新设置出行方式</a:t>
            </a:r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695960" y="850900"/>
            <a:ext cx="10662920" cy="5300343"/>
            <a:chOff x="606391" y="2484007"/>
            <a:chExt cx="2393449" cy="579496"/>
          </a:xfrm>
        </p:grpSpPr>
        <p:sp>
          <p:nvSpPr>
            <p:cNvPr id="76" name="文本框 75"/>
            <p:cNvSpPr txBox="1"/>
            <p:nvPr/>
          </p:nvSpPr>
          <p:spPr>
            <a:xfrm>
              <a:off x="606391" y="2484007"/>
              <a:ext cx="2393449" cy="104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1152871" y="2531772"/>
              <a:ext cx="1846827" cy="53173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杭州公交线路图：系统实现杭州地铁线路图和公交线路图可视化，为选择公共交通绿色出行的用户提供更直观、便利的出行导航体验</a:t>
              </a:r>
              <a:r>
                <a:rPr lang="zh-CN" altLang="en-US" b="1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1" name="图形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8521065" y="91440"/>
            <a:ext cx="36709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      </a:t>
            </a:r>
            <a:r>
              <a:rPr lang="zh-CN" altLang="en-US" sz="16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系统功能展示及创新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423285" y="74930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特色功能：绿色地图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rcRect r="10107"/>
          <a:stretch>
            <a:fillRect/>
          </a:stretch>
        </p:blipFill>
        <p:spPr>
          <a:xfrm>
            <a:off x="142240" y="929640"/>
            <a:ext cx="2987675" cy="48183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236085" y="6319520"/>
            <a:ext cx="1831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杭州地铁线路图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063865" y="6319520"/>
            <a:ext cx="2042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杭州公交线路图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FC65B9-9BAD-1D65-BAE6-69B6C3DF35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1578" y="2438150"/>
            <a:ext cx="4500422" cy="25314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E966B63-1A1D-D468-7204-E504863794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29915" y="2438151"/>
            <a:ext cx="4500421" cy="253148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4632" y="-1"/>
            <a:ext cx="12196631" cy="2127749"/>
            <a:chOff x="-4632" y="-1"/>
            <a:chExt cx="12196631" cy="2127749"/>
          </a:xfrm>
        </p:grpSpPr>
        <p:sp>
          <p:nvSpPr>
            <p:cNvPr id="11" name="任意多边形: 形状 10"/>
            <p:cNvSpPr/>
            <p:nvPr/>
          </p:nvSpPr>
          <p:spPr>
            <a:xfrm flipV="1">
              <a:off x="0" y="1684"/>
              <a:ext cx="12191999" cy="2126064"/>
            </a:xfrm>
            <a:custGeom>
              <a:avLst/>
              <a:gdLst>
                <a:gd name="connsiteX0" fmla="*/ 0 w 12191999"/>
                <a:gd name="connsiteY0" fmla="*/ 2126064 h 2126064"/>
                <a:gd name="connsiteX1" fmla="*/ 12191999 w 12191999"/>
                <a:gd name="connsiteY1" fmla="*/ 2126064 h 2126064"/>
                <a:gd name="connsiteX2" fmla="*/ 0 w 12191999"/>
                <a:gd name="connsiteY2" fmla="*/ 0 h 212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91999" h="2126064">
                  <a:moveTo>
                    <a:pt x="0" y="2126064"/>
                  </a:moveTo>
                  <a:lnTo>
                    <a:pt x="12191999" y="212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20" name="任意多边形: 形状 19"/>
            <p:cNvSpPr/>
            <p:nvPr/>
          </p:nvSpPr>
          <p:spPr>
            <a:xfrm flipV="1">
              <a:off x="-4632" y="-1"/>
              <a:ext cx="845081" cy="695700"/>
            </a:xfrm>
            <a:custGeom>
              <a:avLst/>
              <a:gdLst>
                <a:gd name="connsiteX0" fmla="*/ 0 w 845081"/>
                <a:gd name="connsiteY0" fmla="*/ 695700 h 695700"/>
                <a:gd name="connsiteX1" fmla="*/ 845081 w 845081"/>
                <a:gd name="connsiteY1" fmla="*/ 695700 h 695700"/>
                <a:gd name="connsiteX2" fmla="*/ 0 w 845081"/>
                <a:gd name="connsiteY2" fmla="*/ 0 h 695700"/>
                <a:gd name="connsiteX3" fmla="*/ 0 w 845081"/>
                <a:gd name="connsiteY3" fmla="*/ 695700 h 69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5081" h="695700">
                  <a:moveTo>
                    <a:pt x="0" y="695700"/>
                  </a:moveTo>
                  <a:lnTo>
                    <a:pt x="845081" y="695700"/>
                  </a:lnTo>
                  <a:lnTo>
                    <a:pt x="0" y="0"/>
                  </a:lnTo>
                  <a:lnTo>
                    <a:pt x="0" y="695700"/>
                  </a:lnTo>
                  <a:close/>
                </a:path>
              </a:pathLst>
            </a:cu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19" name="任意多边形: 形状 18"/>
            <p:cNvSpPr/>
            <p:nvPr/>
          </p:nvSpPr>
          <p:spPr>
            <a:xfrm flipV="1">
              <a:off x="2569944" y="9621"/>
              <a:ext cx="7642459" cy="1665174"/>
            </a:xfrm>
            <a:custGeom>
              <a:avLst/>
              <a:gdLst>
                <a:gd name="connsiteX0" fmla="*/ 2049597 w 7784426"/>
                <a:gd name="connsiteY0" fmla="*/ 1687299 h 1687299"/>
                <a:gd name="connsiteX1" fmla="*/ 7784426 w 7784426"/>
                <a:gd name="connsiteY1" fmla="*/ 1687299 h 1687299"/>
                <a:gd name="connsiteX2" fmla="*/ 7276089 w 7784426"/>
                <a:gd name="connsiteY2" fmla="*/ 1268818 h 1687299"/>
                <a:gd name="connsiteX3" fmla="*/ 0 w 7784426"/>
                <a:gd name="connsiteY3" fmla="*/ 0 h 1687299"/>
                <a:gd name="connsiteX4" fmla="*/ 2049597 w 7784426"/>
                <a:gd name="connsiteY4" fmla="*/ 1687299 h 16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4426" h="1687299">
                  <a:moveTo>
                    <a:pt x="2049597" y="1687299"/>
                  </a:moveTo>
                  <a:lnTo>
                    <a:pt x="7784426" y="1687299"/>
                  </a:lnTo>
                  <a:lnTo>
                    <a:pt x="7276089" y="1268818"/>
                  </a:lnTo>
                  <a:lnTo>
                    <a:pt x="0" y="0"/>
                  </a:lnTo>
                  <a:lnTo>
                    <a:pt x="2049597" y="1687299"/>
                  </a:lnTo>
                  <a:close/>
                </a:path>
              </a:pathLst>
            </a:cu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2860675" y="3622675"/>
            <a:ext cx="6104890" cy="1731010"/>
            <a:chOff x="3102428" y="3755572"/>
            <a:chExt cx="5762554" cy="1730828"/>
          </a:xfrm>
        </p:grpSpPr>
        <p:cxnSp>
          <p:nvCxnSpPr>
            <p:cNvPr id="29" name="直接连接符 28"/>
            <p:cNvCxnSpPr/>
            <p:nvPr/>
          </p:nvCxnSpPr>
          <p:spPr>
            <a:xfrm>
              <a:off x="3102428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6019799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864982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文本框 41"/>
          <p:cNvSpPr txBox="1"/>
          <p:nvPr/>
        </p:nvSpPr>
        <p:spPr>
          <a:xfrm>
            <a:off x="3155315" y="4130675"/>
            <a:ext cx="27381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项目研究背景、目标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5848985" y="4149090"/>
            <a:ext cx="31737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系统研发思路和总体架构</a:t>
            </a:r>
          </a:p>
        </p:txBody>
      </p:sp>
      <p:sp>
        <p:nvSpPr>
          <p:cNvPr id="24" name="椭圆 23"/>
          <p:cNvSpPr/>
          <p:nvPr/>
        </p:nvSpPr>
        <p:spPr>
          <a:xfrm>
            <a:off x="6734810" y="2127885"/>
            <a:ext cx="1300480" cy="13004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  <a:t>TWO</a:t>
            </a:r>
          </a:p>
        </p:txBody>
      </p:sp>
      <p:sp>
        <p:nvSpPr>
          <p:cNvPr id="23" name="椭圆 22"/>
          <p:cNvSpPr/>
          <p:nvPr/>
        </p:nvSpPr>
        <p:spPr>
          <a:xfrm>
            <a:off x="3841750" y="2127885"/>
            <a:ext cx="1300480" cy="13004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  <a:t>ONE</a:t>
            </a:r>
          </a:p>
        </p:txBody>
      </p:sp>
      <p:sp>
        <p:nvSpPr>
          <p:cNvPr id="25" name="椭圆 24"/>
          <p:cNvSpPr/>
          <p:nvPr/>
        </p:nvSpPr>
        <p:spPr>
          <a:xfrm>
            <a:off x="9714865" y="2127885"/>
            <a:ext cx="1300480" cy="130048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  <a:t>THREE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7913938" y="533769"/>
            <a:ext cx="4049551" cy="873366"/>
            <a:chOff x="7796463" y="964934"/>
            <a:chExt cx="4049551" cy="873366"/>
          </a:xfrm>
        </p:grpSpPr>
        <p:sp>
          <p:nvSpPr>
            <p:cNvPr id="33" name="文本框 32"/>
            <p:cNvSpPr txBox="1"/>
            <p:nvPr/>
          </p:nvSpPr>
          <p:spPr>
            <a:xfrm>
              <a:off x="8212132" y="964934"/>
              <a:ext cx="36338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CONTENTS</a:t>
              </a: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 flipH="1">
              <a:off x="7796463" y="1838300"/>
              <a:ext cx="3607861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0544175" y="1762998"/>
              <a:ext cx="86015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图形 3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2150" y="365509"/>
            <a:ext cx="2161308" cy="599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rcRect l="1345" t="638"/>
          <a:stretch>
            <a:fillRect/>
          </a:stretch>
        </p:blipFill>
        <p:spPr>
          <a:xfrm>
            <a:off x="173355" y="2127885"/>
            <a:ext cx="2869565" cy="40341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098280" y="4149090"/>
            <a:ext cx="25279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系统功能展示及创新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725457" y="864481"/>
            <a:ext cx="10878473" cy="5340030"/>
            <a:chOff x="606391" y="2484007"/>
            <a:chExt cx="2441833" cy="583835"/>
          </a:xfrm>
        </p:grpSpPr>
        <p:sp>
          <p:nvSpPr>
            <p:cNvPr id="76" name="文本框 75"/>
            <p:cNvSpPr txBox="1"/>
            <p:nvPr/>
          </p:nvSpPr>
          <p:spPr>
            <a:xfrm>
              <a:off x="606391" y="2484007"/>
              <a:ext cx="2393449" cy="104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1201397" y="2536111"/>
              <a:ext cx="1846827" cy="53173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     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地图可视化：系统可实现绿色指数、道路拥堵状况和空气质量可视化，为用户出行路线的选择提供参考。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</p:grpSp>
      <p:pic>
        <p:nvPicPr>
          <p:cNvPr id="41" name="图形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8387080" y="91440"/>
            <a:ext cx="38049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      </a:t>
            </a:r>
            <a:r>
              <a:rPr lang="zh-CN" altLang="en-US" sz="16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系统功能展示及创新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022431" y="653489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特色功能：绿色地图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213597" y="6095365"/>
            <a:ext cx="2272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绿色指数可视化</a:t>
            </a: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8294372" y="6095365"/>
            <a:ext cx="2712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步行舒适度可视化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65C41D2-F21C-B3BF-85ED-2F53D88927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431" y="2474005"/>
            <a:ext cx="4530969" cy="315019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1B5183B-7780-9B05-2F7B-D1BEA9D2F4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6871"/>
            <a:ext cx="2914800" cy="64011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EF4E4E1-6A08-73E0-E473-3CD41E672A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1130" y="2601756"/>
            <a:ext cx="5010870" cy="281861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3056890" y="3473450"/>
            <a:ext cx="1066292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3F8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3F8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41" name="图形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8535035" y="91440"/>
            <a:ext cx="3656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      </a:t>
            </a:r>
            <a:r>
              <a:rPr lang="zh-CN" altLang="en-US" sz="16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系统功能展示及创新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73075" y="865505"/>
            <a:ext cx="11284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其中，空气质量可视化可选择</a:t>
            </a:r>
            <a:r>
              <a:rPr lang="en-US" altLang="zh-CN" b="1" dirty="0"/>
              <a:t>AQI</a:t>
            </a:r>
            <a:r>
              <a:rPr lang="zh-CN" altLang="en-US" b="1" dirty="0"/>
              <a:t>指数、</a:t>
            </a:r>
            <a:r>
              <a:rPr lang="en-US" altLang="zh-CN" b="1" dirty="0"/>
              <a:t>PM2.5</a:t>
            </a:r>
            <a:r>
              <a:rPr lang="zh-CN" altLang="en-US" b="1" dirty="0"/>
              <a:t>指数或</a:t>
            </a:r>
            <a:r>
              <a:rPr lang="en-US" altLang="zh-CN" b="1" dirty="0"/>
              <a:t>PM10</a:t>
            </a:r>
            <a:r>
              <a:rPr lang="zh-CN" altLang="en-US" b="1" dirty="0"/>
              <a:t>指数。</a:t>
            </a: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rcRect l="7511" r="25035"/>
          <a:stretch>
            <a:fillRect/>
          </a:stretch>
        </p:blipFill>
        <p:spPr>
          <a:xfrm>
            <a:off x="306070" y="1339850"/>
            <a:ext cx="3843020" cy="42322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45845" y="56781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AQI</a:t>
            </a:r>
            <a:r>
              <a:rPr lang="zh-CN" altLang="en-US"/>
              <a:t>指数可视化</a:t>
            </a:r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rcRect l="4488" r="20831"/>
          <a:stretch>
            <a:fillRect/>
          </a:stretch>
        </p:blipFill>
        <p:spPr>
          <a:xfrm>
            <a:off x="4373880" y="1320800"/>
            <a:ext cx="3724275" cy="428117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rcRect l="1512" r="26503"/>
          <a:stretch>
            <a:fillRect/>
          </a:stretch>
        </p:blipFill>
        <p:spPr>
          <a:xfrm>
            <a:off x="8214995" y="1339850"/>
            <a:ext cx="3744595" cy="426212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893310" y="5651500"/>
            <a:ext cx="22713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sym typeface="+mn-ea"/>
              </a:rPr>
              <a:t>PM2.5</a:t>
            </a:r>
            <a:r>
              <a:rPr lang="zh-CN" altLang="en-US">
                <a:sym typeface="+mn-ea"/>
              </a:rPr>
              <a:t>指数可视化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9058275" y="565150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sym typeface="+mn-ea"/>
              </a:rPr>
              <a:t>PM10</a:t>
            </a:r>
            <a:r>
              <a:rPr lang="zh-CN" altLang="en-US">
                <a:sym typeface="+mn-ea"/>
              </a:rPr>
              <a:t>指数可视化</a:t>
            </a:r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695960" y="850900"/>
            <a:ext cx="10662920" cy="5225415"/>
            <a:chOff x="606391" y="2484007"/>
            <a:chExt cx="2393449" cy="571304"/>
          </a:xfrm>
        </p:grpSpPr>
        <p:sp>
          <p:nvSpPr>
            <p:cNvPr id="76" name="文本框 75"/>
            <p:cNvSpPr txBox="1"/>
            <p:nvPr/>
          </p:nvSpPr>
          <p:spPr>
            <a:xfrm>
              <a:off x="606391" y="2484007"/>
              <a:ext cx="2393449" cy="104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606391" y="2523580"/>
              <a:ext cx="2373209" cy="53173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       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在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“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个人中心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”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模块中，系统可以显示用户的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“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出行历史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”“</a:t>
              </a:r>
              <a:r>
                <a:rPr kumimoji="0" lang="zh-CN" altLang="en-US" b="1" i="0" u="none" strike="noStrike" kern="1200" cap="none" spc="0" normalizeH="0" baseline="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 Light" panose="020B0502040204020203" charset="-122"/>
                  <a:ea typeface="微软雅黑 Light" panose="020B0502040204020203" charset="-122"/>
                  <a:cs typeface="+mn-cs"/>
                  <a:sym typeface="+mn-ea"/>
                </a:rPr>
                <a:t>我的</a:t>
              </a:r>
              <a:r>
                <a:rPr lang="zh-CN" altLang="en-US" sz="1800" b="1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收藏” 等数据，同时实现</a:t>
              </a:r>
              <a:r>
                <a:rPr lang="en-US" altLang="zh-CN" sz="1800" b="1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”</a:t>
              </a:r>
              <a:r>
                <a:rPr lang="zh-CN" altLang="en-US" sz="1800" b="1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生成报表</a:t>
              </a:r>
              <a:r>
                <a:rPr lang="en-US" altLang="zh-CN" sz="1800" b="1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“”</a:t>
              </a:r>
              <a:r>
                <a:rPr lang="zh-CN" altLang="en-US" sz="1800" b="1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分享</a:t>
              </a:r>
              <a:r>
                <a:rPr lang="en-US" altLang="zh-CN" sz="1800" b="1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“</a:t>
              </a:r>
              <a:r>
                <a:rPr lang="zh-CN" altLang="en-US" sz="1800" b="1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等交互功能。</a:t>
              </a: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</p:grpSp>
      <p:pic>
        <p:nvPicPr>
          <p:cNvPr id="41" name="图形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8275320" y="91440"/>
            <a:ext cx="39166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      </a:t>
            </a:r>
            <a:r>
              <a:rPr lang="zh-CN" altLang="en-US" sz="16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系统功能展示及创新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423285" y="74930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个人中心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537DBB-3DA2-E723-4AB0-4A10EDF03B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3484" y="2165988"/>
            <a:ext cx="2533016" cy="413572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F7D833A-124E-37D3-A139-5B82BA0987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0644" y="2228915"/>
            <a:ext cx="2533016" cy="409179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DFCAD0E-B3D4-341D-0C30-4DC4290250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6670" y="2206951"/>
            <a:ext cx="2503804" cy="408765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695960" y="850900"/>
            <a:ext cx="10662920" cy="5225415"/>
            <a:chOff x="606391" y="2484007"/>
            <a:chExt cx="2393449" cy="571304"/>
          </a:xfrm>
        </p:grpSpPr>
        <p:sp>
          <p:nvSpPr>
            <p:cNvPr id="76" name="文本框 75"/>
            <p:cNvSpPr txBox="1"/>
            <p:nvPr/>
          </p:nvSpPr>
          <p:spPr>
            <a:xfrm>
              <a:off x="606391" y="2484007"/>
              <a:ext cx="2393449" cy="104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606391" y="2523580"/>
              <a:ext cx="2373209" cy="53173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</p:grpSp>
      <p:pic>
        <p:nvPicPr>
          <p:cNvPr id="41" name="图形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8275320" y="91440"/>
            <a:ext cx="39166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      </a:t>
            </a:r>
            <a:r>
              <a:rPr lang="zh-CN" altLang="en-US" sz="16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系统功能展示及创新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423285" y="74930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生成个人出行报表</a:t>
            </a:r>
            <a:endParaRPr lang="zh-CN" alt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523AE9-A300-9D88-FDF9-D7E3E20904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1050" y="1465915"/>
            <a:ext cx="9907830" cy="50627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6531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695960" y="850900"/>
            <a:ext cx="10662920" cy="5225415"/>
            <a:chOff x="606391" y="2484007"/>
            <a:chExt cx="2393449" cy="571304"/>
          </a:xfrm>
        </p:grpSpPr>
        <p:sp>
          <p:nvSpPr>
            <p:cNvPr id="76" name="文本框 75"/>
            <p:cNvSpPr txBox="1"/>
            <p:nvPr/>
          </p:nvSpPr>
          <p:spPr>
            <a:xfrm>
              <a:off x="606391" y="2484007"/>
              <a:ext cx="2393449" cy="104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606391" y="2523580"/>
              <a:ext cx="2373209" cy="53173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       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</p:grpSp>
      <p:pic>
        <p:nvPicPr>
          <p:cNvPr id="41" name="图形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967155" y="98265"/>
            <a:ext cx="217825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6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系统功能创新和优势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99BF160-59CB-464B-9C21-EAB881C4583A}"/>
              </a:ext>
            </a:extLst>
          </p:cNvPr>
          <p:cNvSpPr txBox="1"/>
          <p:nvPr/>
        </p:nvSpPr>
        <p:spPr>
          <a:xfrm>
            <a:off x="172431" y="730550"/>
            <a:ext cx="592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创新点</a:t>
            </a:r>
            <a:r>
              <a:rPr lang="en-US" altLang="zh-CN" dirty="0"/>
              <a:t>1</a:t>
            </a:r>
            <a:r>
              <a:rPr lang="zh-CN" altLang="en-US" dirty="0"/>
              <a:t>：以空间分析为依据加入了舒适度导航模式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A3AD37B-03B0-ACEF-DCC9-200D5EFD97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63" y="1924385"/>
            <a:ext cx="2010653" cy="207927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412BFE6-5B96-09D0-C60A-D644DEA80E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546" y="1567660"/>
            <a:ext cx="8886294" cy="42651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695960" y="850900"/>
            <a:ext cx="10662920" cy="5225415"/>
            <a:chOff x="606391" y="2484007"/>
            <a:chExt cx="2393449" cy="571304"/>
          </a:xfrm>
        </p:grpSpPr>
        <p:sp>
          <p:nvSpPr>
            <p:cNvPr id="76" name="文本框 75"/>
            <p:cNvSpPr txBox="1"/>
            <p:nvPr/>
          </p:nvSpPr>
          <p:spPr>
            <a:xfrm>
              <a:off x="606391" y="2484007"/>
              <a:ext cx="2393449" cy="104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606391" y="2523580"/>
              <a:ext cx="2373209" cy="53173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       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</p:grpSp>
      <p:pic>
        <p:nvPicPr>
          <p:cNvPr id="41" name="图形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967155" y="98265"/>
            <a:ext cx="217825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6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系统功能创新和优势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99BF160-59CB-464B-9C21-EAB881C4583A}"/>
              </a:ext>
            </a:extLst>
          </p:cNvPr>
          <p:cNvSpPr txBox="1"/>
          <p:nvPr/>
        </p:nvSpPr>
        <p:spPr>
          <a:xfrm>
            <a:off x="172431" y="730550"/>
            <a:ext cx="592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创新点</a:t>
            </a:r>
            <a:r>
              <a:rPr lang="en-US" altLang="zh-CN" dirty="0"/>
              <a:t>1</a:t>
            </a:r>
            <a:r>
              <a:rPr lang="zh-CN" altLang="en-US" dirty="0"/>
              <a:t>：以空间分析为依据加入了舒适度导航模式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FA85C27-DAAC-C6CA-2A7C-7D11F5D1AB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37" y="1917006"/>
            <a:ext cx="2034510" cy="218894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C6BC38B-5DCC-6253-9DEA-6479690E6C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215" y="1618070"/>
            <a:ext cx="8584124" cy="40530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312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695960" y="850900"/>
            <a:ext cx="10662920" cy="5225415"/>
            <a:chOff x="606391" y="2484007"/>
            <a:chExt cx="2393449" cy="571304"/>
          </a:xfrm>
        </p:grpSpPr>
        <p:sp>
          <p:nvSpPr>
            <p:cNvPr id="76" name="文本框 75"/>
            <p:cNvSpPr txBox="1"/>
            <p:nvPr/>
          </p:nvSpPr>
          <p:spPr>
            <a:xfrm>
              <a:off x="606391" y="2484007"/>
              <a:ext cx="2393449" cy="104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606391" y="2523580"/>
              <a:ext cx="2373209" cy="53173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       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</p:grpSp>
      <p:pic>
        <p:nvPicPr>
          <p:cNvPr id="41" name="图形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967155" y="98265"/>
            <a:ext cx="217825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6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系统功能创新和优势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99BF160-59CB-464B-9C21-EAB881C4583A}"/>
              </a:ext>
            </a:extLst>
          </p:cNvPr>
          <p:cNvSpPr txBox="1"/>
          <p:nvPr/>
        </p:nvSpPr>
        <p:spPr>
          <a:xfrm>
            <a:off x="172431" y="730550"/>
            <a:ext cx="592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创新点</a:t>
            </a:r>
            <a:r>
              <a:rPr lang="en-US" altLang="zh-CN" dirty="0"/>
              <a:t>2</a:t>
            </a:r>
            <a:r>
              <a:rPr lang="zh-CN" altLang="en-US" dirty="0"/>
              <a:t>：拥有多地点导航功能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5004A31-22ED-9B05-E4A5-3B963B1F7F8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370" y="1220232"/>
            <a:ext cx="9706864" cy="46095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E528B2F-A997-B239-EC3B-C2FC6F2FFF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40" y="1804035"/>
            <a:ext cx="2163608" cy="27311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3255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695960" y="850900"/>
            <a:ext cx="10662920" cy="5225415"/>
            <a:chOff x="606391" y="2484007"/>
            <a:chExt cx="2393449" cy="571304"/>
          </a:xfrm>
        </p:grpSpPr>
        <p:sp>
          <p:nvSpPr>
            <p:cNvPr id="76" name="文本框 75"/>
            <p:cNvSpPr txBox="1"/>
            <p:nvPr/>
          </p:nvSpPr>
          <p:spPr>
            <a:xfrm>
              <a:off x="606391" y="2484007"/>
              <a:ext cx="2393449" cy="104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606391" y="2523580"/>
              <a:ext cx="2373209" cy="53173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       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</p:grpSp>
      <p:pic>
        <p:nvPicPr>
          <p:cNvPr id="41" name="图形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967155" y="98265"/>
            <a:ext cx="217825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6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系统功能创新和优势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99BF160-59CB-464B-9C21-EAB881C4583A}"/>
              </a:ext>
            </a:extLst>
          </p:cNvPr>
          <p:cNvSpPr txBox="1"/>
          <p:nvPr/>
        </p:nvSpPr>
        <p:spPr>
          <a:xfrm>
            <a:off x="172431" y="730550"/>
            <a:ext cx="592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创新点</a:t>
            </a:r>
            <a:r>
              <a:rPr lang="en-US" altLang="zh-CN" dirty="0"/>
              <a:t>3</a:t>
            </a:r>
            <a:r>
              <a:rPr lang="zh-CN" altLang="en-US" dirty="0"/>
              <a:t>：进行杭州市的步行舒适度与绿色指数分析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C920645-9B5C-AE24-DEB5-E5DC7BCBBD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744" y="1397519"/>
            <a:ext cx="4024856" cy="27983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5DA150B-F658-0BFA-F144-EF37E8C357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1882"/>
            <a:ext cx="2589215" cy="568611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4F806AE-DB71-FD73-92EB-876470C85D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7420" y="3115649"/>
            <a:ext cx="5690117" cy="320069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FA79CC6-BE11-CE20-1E51-48C0AEE990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934" y="1297302"/>
            <a:ext cx="9120935" cy="49542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3523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695960" y="850900"/>
            <a:ext cx="10662920" cy="5225415"/>
            <a:chOff x="606391" y="2484007"/>
            <a:chExt cx="2393449" cy="571304"/>
          </a:xfrm>
        </p:grpSpPr>
        <p:sp>
          <p:nvSpPr>
            <p:cNvPr id="76" name="文本框 75"/>
            <p:cNvSpPr txBox="1"/>
            <p:nvPr/>
          </p:nvSpPr>
          <p:spPr>
            <a:xfrm>
              <a:off x="606391" y="2484007"/>
              <a:ext cx="2393449" cy="104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606391" y="2523580"/>
              <a:ext cx="2373209" cy="53173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       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</p:grpSp>
      <p:pic>
        <p:nvPicPr>
          <p:cNvPr id="41" name="图形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967155" y="98265"/>
            <a:ext cx="217825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6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系统功能创新和优势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99BF160-59CB-464B-9C21-EAB881C4583A}"/>
              </a:ext>
            </a:extLst>
          </p:cNvPr>
          <p:cNvSpPr txBox="1"/>
          <p:nvPr/>
        </p:nvSpPr>
        <p:spPr>
          <a:xfrm>
            <a:off x="172431" y="730550"/>
            <a:ext cx="592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创新点</a:t>
            </a:r>
            <a:r>
              <a:rPr lang="en-US" altLang="zh-CN" dirty="0"/>
              <a:t>4</a:t>
            </a:r>
            <a:r>
              <a:rPr lang="zh-CN" altLang="en-US" dirty="0"/>
              <a:t>：跟踪记录碳足迹，并提供出行报表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9E4F5C-AE75-3397-68B0-CA5EFD4490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300" y="1397519"/>
            <a:ext cx="9051109" cy="46250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F035D7F-CA85-8951-7D9C-FD29C33395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91" y="1629746"/>
            <a:ext cx="1838659" cy="33811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9013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-5715" y="454025"/>
            <a:ext cx="12197715" cy="641667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pic>
        <p:nvPicPr>
          <p:cNvPr id="41" name="图形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9446895" y="91440"/>
            <a:ext cx="27451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in the end</a:t>
            </a:r>
            <a:endParaRPr sz="1600" noProof="0" dirty="0">
              <a:solidFill>
                <a:srgbClr val="003F87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89195" y="1214120"/>
            <a:ext cx="23977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小组分工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4046220" y="2124710"/>
            <a:ext cx="5027295" cy="198374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indent="0"/>
            <a:r>
              <a:rPr lang="zh-CN" sz="2000" b="1">
                <a:ea typeface="等线" panose="02010600030101010101" charset="-122"/>
              </a:rPr>
              <a:t>导航路线与排放量计算——肖胜</a:t>
            </a:r>
            <a:endParaRPr lang="en-US" sz="2000" b="1">
              <a:latin typeface="等线" panose="02010600030101010101" charset="-122"/>
            </a:endParaRPr>
          </a:p>
          <a:p>
            <a:pPr indent="0"/>
            <a:r>
              <a:rPr lang="zh-CN" sz="2000" b="1">
                <a:ea typeface="等线" panose="02010600030101010101" charset="-122"/>
              </a:rPr>
              <a:t>城市交通分析——张金洋阳</a:t>
            </a:r>
            <a:endParaRPr lang="en-US" sz="2000" b="1">
              <a:latin typeface="等线" panose="02010600030101010101" charset="-122"/>
            </a:endParaRPr>
          </a:p>
          <a:p>
            <a:pPr indent="0"/>
            <a:r>
              <a:rPr lang="zh-CN" sz="2000" b="1">
                <a:ea typeface="等线" panose="02010600030101010101" charset="-122"/>
              </a:rPr>
              <a:t>绿色指数分析——颜丹阳</a:t>
            </a:r>
            <a:endParaRPr lang="en-US" sz="2000" b="1">
              <a:latin typeface="等线" panose="02010600030101010101" charset="-122"/>
            </a:endParaRPr>
          </a:p>
          <a:p>
            <a:pPr indent="0"/>
            <a:r>
              <a:rPr lang="zh-CN" sz="2000" b="1">
                <a:ea typeface="等线" panose="02010600030101010101" charset="-122"/>
              </a:rPr>
              <a:t>个人中心与绿色出行分析</a:t>
            </a:r>
            <a:r>
              <a:rPr lang="en-US" sz="2000" b="1">
                <a:latin typeface="等线" panose="02010600030101010101" charset="-122"/>
              </a:rPr>
              <a:t>——</a:t>
            </a:r>
            <a:r>
              <a:rPr lang="zh-CN" sz="2000" b="1">
                <a:ea typeface="等线" panose="02010600030101010101" charset="-122"/>
              </a:rPr>
              <a:t>仇选凯</a:t>
            </a:r>
            <a:endParaRPr lang="en-US" sz="2000" b="1">
              <a:latin typeface="等线" panose="02010600030101010101" charset="-122"/>
            </a:endParaRPr>
          </a:p>
          <a:p>
            <a:pPr indent="0"/>
            <a:r>
              <a:rPr lang="zh-CN" sz="2000" b="1">
                <a:ea typeface="等线" panose="02010600030101010101" charset="-122"/>
              </a:rPr>
              <a:t>登录与注册界面</a:t>
            </a:r>
            <a:r>
              <a:rPr lang="en-US" altLang="zh-CN" sz="2000" b="1">
                <a:ea typeface="等线" panose="02010600030101010101" charset="-122"/>
              </a:rPr>
              <a:t>——</a:t>
            </a:r>
            <a:r>
              <a:rPr lang="zh-CN" sz="2000" b="1">
                <a:ea typeface="等线" panose="02010600030101010101" charset="-122"/>
              </a:rPr>
              <a:t>查德力</a:t>
            </a:r>
          </a:p>
          <a:p>
            <a:pPr indent="0"/>
            <a:r>
              <a:rPr lang="zh-CN" sz="2000" b="1">
                <a:ea typeface="等线" panose="02010600030101010101" charset="-122"/>
              </a:rPr>
              <a:t>PPT制作与数据收集——童牧之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575675" y="2042795"/>
            <a:ext cx="2540000" cy="1504950"/>
          </a:xfrm>
          <a:prstGeom prst="rect">
            <a:avLst/>
          </a:prstGeom>
        </p:spPr>
      </p:pic>
      <p:pic>
        <p:nvPicPr>
          <p:cNvPr id="102" name="图片 101"/>
          <p:cNvPicPr/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07085" y="3886835"/>
            <a:ext cx="2225040" cy="202946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128238" y="633468"/>
            <a:ext cx="11563985" cy="1173525"/>
            <a:chOff x="488887" y="2462133"/>
            <a:chExt cx="2393449" cy="128303"/>
          </a:xfrm>
        </p:grpSpPr>
        <p:sp>
          <p:nvSpPr>
            <p:cNvPr id="76" name="文本框 75"/>
            <p:cNvSpPr txBox="1"/>
            <p:nvPr/>
          </p:nvSpPr>
          <p:spPr>
            <a:xfrm>
              <a:off x="488887" y="2462133"/>
              <a:ext cx="2393449" cy="77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项目研究背景</a:t>
              </a:r>
            </a:p>
          </p:txBody>
        </p:sp>
        <p:sp>
          <p:nvSpPr>
            <p:cNvPr id="78" name="矩形 77"/>
            <p:cNvSpPr/>
            <p:nvPr/>
          </p:nvSpPr>
          <p:spPr>
            <a:xfrm>
              <a:off x="700363" y="2536701"/>
              <a:ext cx="2116134" cy="537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     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      </a:t>
              </a:r>
            </a:p>
          </p:txBody>
        </p:sp>
      </p:grpSp>
      <p:pic>
        <p:nvPicPr>
          <p:cNvPr id="41" name="图形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95030" y="91440"/>
            <a:ext cx="36969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     </a:t>
            </a:r>
            <a:r>
              <a:rPr lang="zh-CN" altLang="en-US" sz="160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项目研究背景、目标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20395" y="1588458"/>
            <a:ext cx="1095121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+mj-ea"/>
                <a:ea typeface="+mj-ea"/>
              </a:rPr>
              <a:t>A </a:t>
            </a:r>
            <a:r>
              <a:rPr lang="zh-CN" altLang="en-US" sz="2400" b="1" dirty="0">
                <a:latin typeface="+mj-ea"/>
                <a:ea typeface="+mj-ea"/>
              </a:rPr>
              <a:t>国家双碳战略</a:t>
            </a:r>
            <a:r>
              <a:rPr lang="en-US" altLang="zh-CN" sz="2400" b="1" dirty="0">
                <a:latin typeface="+mj-ea"/>
                <a:ea typeface="+mj-ea"/>
              </a:rPr>
              <a:t> </a:t>
            </a:r>
            <a:r>
              <a:rPr lang="zh-CN" altLang="en-US" sz="2400" b="1" dirty="0">
                <a:latin typeface="+mj-ea"/>
                <a:ea typeface="+mj-ea"/>
              </a:rPr>
              <a:t>：</a:t>
            </a:r>
            <a:r>
              <a:rPr lang="zh-CN" altLang="en-US" sz="2400" dirty="0">
                <a:latin typeface="+mj-ea"/>
                <a:ea typeface="+mj-ea"/>
              </a:rPr>
              <a:t>中国力争2030年前实现碳达峰，2060年前实现碳中和。国家低碳发展现状对于绿色出行有更高的需求。</a:t>
            </a:r>
            <a:endParaRPr lang="zh-CN" altLang="en-US" sz="24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+mj-ea"/>
                <a:ea typeface="+mj-ea"/>
              </a:rPr>
              <a:t>B</a:t>
            </a:r>
            <a:r>
              <a:rPr lang="en-US" altLang="zh-CN" sz="2400" b="1" dirty="0">
                <a:latin typeface="+mj-ea"/>
                <a:ea typeface="+mj-ea"/>
              </a:rPr>
              <a:t> </a:t>
            </a:r>
            <a:r>
              <a:rPr lang="zh-CN" altLang="en-US" sz="2400" b="1" dirty="0">
                <a:latin typeface="+mj-ea"/>
                <a:ea typeface="+mj-ea"/>
                <a:sym typeface="+mn-ea"/>
              </a:rPr>
              <a:t>社会发展背景：</a:t>
            </a:r>
            <a:r>
              <a:rPr lang="zh-CN" altLang="en-US" sz="2400" dirty="0">
                <a:latin typeface="+mj-ea"/>
                <a:ea typeface="+mj-ea"/>
                <a:sym typeface="+mn-ea"/>
              </a:rPr>
              <a:t>各地政府对地铁、公交等绿色出行方式的建设日益重视，地铁公交线路不断加密、日趋完善，市民绿色出行方式日益丰富。</a:t>
            </a:r>
            <a:endParaRPr lang="zh-CN" altLang="en-US" sz="2400" b="1" dirty="0">
              <a:latin typeface="+mj-ea"/>
              <a:ea typeface="+mj-ea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+mj-ea"/>
                <a:ea typeface="+mj-ea"/>
                <a:sym typeface="+mn-ea"/>
              </a:rPr>
              <a:t>C </a:t>
            </a:r>
            <a:r>
              <a:rPr lang="en-US" altLang="zh-CN" sz="2400" b="1" dirty="0" err="1">
                <a:latin typeface="+mj-ea"/>
                <a:ea typeface="+mj-ea"/>
                <a:sym typeface="+mn-ea"/>
              </a:rPr>
              <a:t>市场现状</a:t>
            </a:r>
            <a:r>
              <a:rPr lang="zh-CN" altLang="en-US" sz="2400" b="1" dirty="0">
                <a:latin typeface="+mj-ea"/>
                <a:ea typeface="+mj-ea"/>
                <a:sym typeface="+mn-ea"/>
              </a:rPr>
              <a:t>：</a:t>
            </a:r>
            <a:r>
              <a:rPr lang="zh-CN" altLang="en-US" sz="2400" dirty="0">
                <a:latin typeface="+mj-ea"/>
                <a:ea typeface="+mj-ea"/>
                <a:sym typeface="Arial" panose="020B0604020202020204" pitchFamily="34" charset="0"/>
              </a:rPr>
              <a:t>市场上已经有如</a:t>
            </a:r>
            <a:r>
              <a:rPr lang="en-US" altLang="zh-CN" sz="2400" dirty="0">
                <a:latin typeface="+mj-ea"/>
                <a:ea typeface="+mj-ea"/>
                <a:sym typeface="Arial" panose="020B0604020202020204" pitchFamily="34" charset="0"/>
              </a:rPr>
              <a:t>“</a:t>
            </a:r>
            <a:r>
              <a:rPr lang="zh-CN" altLang="en-US" sz="2400" dirty="0">
                <a:latin typeface="+mj-ea"/>
                <a:ea typeface="+mj-ea"/>
                <a:sym typeface="Arial" panose="020B0604020202020204" pitchFamily="34" charset="0"/>
              </a:rPr>
              <a:t>高德地图</a:t>
            </a:r>
            <a:r>
              <a:rPr lang="en-US" altLang="zh-CN" sz="2400" dirty="0">
                <a:latin typeface="+mj-ea"/>
                <a:ea typeface="+mj-ea"/>
                <a:sym typeface="Arial" panose="020B0604020202020204" pitchFamily="34" charset="0"/>
              </a:rPr>
              <a:t>”“</a:t>
            </a:r>
            <a:r>
              <a:rPr lang="zh-CN" altLang="en-US" sz="2400" dirty="0">
                <a:latin typeface="+mj-ea"/>
                <a:ea typeface="+mj-ea"/>
                <a:sym typeface="Arial" panose="020B0604020202020204" pitchFamily="34" charset="0"/>
              </a:rPr>
              <a:t>百度地图</a:t>
            </a:r>
            <a:r>
              <a:rPr lang="en-US" altLang="zh-CN" sz="2400" dirty="0">
                <a:latin typeface="+mj-ea"/>
                <a:ea typeface="+mj-ea"/>
                <a:sym typeface="Arial" panose="020B0604020202020204" pitchFamily="34" charset="0"/>
              </a:rPr>
              <a:t>”</a:t>
            </a:r>
            <a:r>
              <a:rPr lang="zh-CN" altLang="en-US" sz="2400" dirty="0">
                <a:latin typeface="+mj-ea"/>
                <a:ea typeface="+mj-ea"/>
                <a:sym typeface="Arial" panose="020B0604020202020204" pitchFamily="34" charset="0"/>
              </a:rPr>
              <a:t>等高效的导航软件，但这些软件在</a:t>
            </a:r>
            <a:r>
              <a:rPr lang="en-US" altLang="zh-CN" sz="2400" dirty="0">
                <a:latin typeface="+mj-ea"/>
                <a:ea typeface="+mj-ea"/>
                <a:sym typeface="Arial" panose="020B0604020202020204" pitchFamily="34" charset="0"/>
              </a:rPr>
              <a:t>“</a:t>
            </a:r>
            <a:r>
              <a:rPr lang="zh-CN" altLang="en-US" sz="2400" dirty="0">
                <a:latin typeface="+mj-ea"/>
                <a:ea typeface="+mj-ea"/>
                <a:sym typeface="Arial" panose="020B0604020202020204" pitchFamily="34" charset="0"/>
              </a:rPr>
              <a:t>绿色出行</a:t>
            </a:r>
            <a:r>
              <a:rPr lang="en-US" altLang="zh-CN" sz="2400" dirty="0">
                <a:latin typeface="+mj-ea"/>
                <a:ea typeface="+mj-ea"/>
                <a:sym typeface="Arial" panose="020B0604020202020204" pitchFamily="34" charset="0"/>
              </a:rPr>
              <a:t>”</a:t>
            </a:r>
            <a:r>
              <a:rPr lang="zh-CN" altLang="en-US" sz="2400" dirty="0">
                <a:latin typeface="+mj-ea"/>
                <a:ea typeface="+mj-ea"/>
                <a:sym typeface="Arial" panose="020B0604020202020204" pitchFamily="34" charset="0"/>
              </a:rPr>
              <a:t>方面功能还不够完善。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+mj-ea"/>
                <a:ea typeface="+mj-ea"/>
                <a:sym typeface="Arial" panose="020B0604020202020204" pitchFamily="34" charset="0"/>
              </a:rPr>
              <a:t>D </a:t>
            </a:r>
            <a:r>
              <a:rPr lang="en-US" altLang="zh-CN" sz="2400" b="1" dirty="0" err="1">
                <a:latin typeface="+mj-ea"/>
                <a:ea typeface="+mj-ea"/>
                <a:sym typeface="Arial" panose="020B0604020202020204" pitchFamily="34" charset="0"/>
              </a:rPr>
              <a:t>大众心理</a:t>
            </a:r>
            <a:r>
              <a:rPr lang="zh-CN" altLang="en-US" sz="2400" b="1" dirty="0">
                <a:latin typeface="+mj-ea"/>
                <a:ea typeface="+mj-ea"/>
                <a:sym typeface="Arial" panose="020B0604020202020204" pitchFamily="34" charset="0"/>
              </a:rPr>
              <a:t>：</a:t>
            </a:r>
            <a:r>
              <a:rPr lang="zh-CN" altLang="en-US" sz="2400" dirty="0">
                <a:latin typeface="+mj-ea"/>
                <a:ea typeface="+mj-ea"/>
                <a:sym typeface="Arial" panose="020B0604020202020204" pitchFamily="34" charset="0"/>
              </a:rPr>
              <a:t>绿色出行的理念广泛传播，但以步行、公交、地铁为代表的绿色出行方式并不是人们首选出行方式，主要受多方面因素影响。</a:t>
            </a:r>
            <a:endParaRPr lang="zh-CN" altLang="en-US" sz="2400" b="1" dirty="0">
              <a:latin typeface="+mj-ea"/>
              <a:ea typeface="+mj-ea"/>
              <a:sym typeface="Arial" panose="020B0604020202020204" pitchFamily="34" charset="0"/>
            </a:endParaRPr>
          </a:p>
          <a:p>
            <a:endParaRPr lang="en-US" altLang="zh-CN" sz="2400" b="1" dirty="0">
              <a:sym typeface="+mn-ea"/>
            </a:endParaRPr>
          </a:p>
          <a:p>
            <a:r>
              <a:rPr lang="en-US" altLang="zh-CN" dirty="0"/>
              <a:t>  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形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309" y="1445121"/>
            <a:ext cx="5215098" cy="4330394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4" name="图形 2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31960" y="2827608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3" name="图形 22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58912" y="3669555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20" name="矩形 19"/>
          <p:cNvSpPr/>
          <p:nvPr/>
        </p:nvSpPr>
        <p:spPr>
          <a:xfrm flipV="1">
            <a:off x="0" y="6552308"/>
            <a:ext cx="12178488" cy="305692"/>
          </a:xfrm>
          <a:prstGeom prst="rect">
            <a:avLst/>
          </a:prstGeom>
          <a:solidFill>
            <a:srgbClr val="003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016305" y="2558909"/>
            <a:ext cx="2703287" cy="722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</a:rPr>
              <a:t>感谢观看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003F8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形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3909" y="175131"/>
            <a:ext cx="1508654" cy="529352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208" y="426805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16" name="图形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1408" y="4402483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2" name="图形 21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1408" y="5365067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25" name="文本框 24"/>
          <p:cNvSpPr txBox="1"/>
          <p:nvPr/>
        </p:nvSpPr>
        <p:spPr>
          <a:xfrm>
            <a:off x="4135771" y="6104482"/>
            <a:ext cx="377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3F87"/>
                </a:solidFill>
              </a:rPr>
              <a:t>勤 学 </a:t>
            </a:r>
            <a:r>
              <a:rPr lang="en-US" altLang="zh-CN" dirty="0">
                <a:solidFill>
                  <a:srgbClr val="003F87"/>
                </a:solidFill>
              </a:rPr>
              <a:t> /  </a:t>
            </a:r>
            <a:r>
              <a:rPr lang="zh-CN" altLang="en-US" dirty="0">
                <a:solidFill>
                  <a:srgbClr val="003F87"/>
                </a:solidFill>
              </a:rPr>
              <a:t>修 德  </a:t>
            </a:r>
            <a:r>
              <a:rPr lang="en-US" altLang="zh-CN" dirty="0">
                <a:solidFill>
                  <a:srgbClr val="003F87"/>
                </a:solidFill>
              </a:rPr>
              <a:t>/  </a:t>
            </a:r>
            <a:r>
              <a:rPr lang="zh-CN" altLang="en-US" dirty="0">
                <a:solidFill>
                  <a:srgbClr val="003F87"/>
                </a:solidFill>
              </a:rPr>
              <a:t>明 辨  </a:t>
            </a:r>
            <a:r>
              <a:rPr lang="en-US" altLang="zh-CN" dirty="0">
                <a:solidFill>
                  <a:srgbClr val="003F87"/>
                </a:solidFill>
              </a:rPr>
              <a:t>/  </a:t>
            </a:r>
            <a:r>
              <a:rPr lang="zh-CN" altLang="en-US" dirty="0">
                <a:solidFill>
                  <a:srgbClr val="003F87"/>
                </a:solidFill>
              </a:rPr>
              <a:t>笃 实</a:t>
            </a:r>
          </a:p>
        </p:txBody>
      </p:sp>
      <p:pic>
        <p:nvPicPr>
          <p:cNvPr id="27" name="图形 26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83928" y="3360503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9" name="图形 28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07928" y="673324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31" name="图形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4305" y="4857050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32" name="图形 31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47866" y="4360212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04" y="1189878"/>
            <a:ext cx="5961580" cy="447090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83550" y="1189877"/>
            <a:ext cx="5970535" cy="4470904"/>
          </a:xfrm>
          <a:prstGeom prst="rect">
            <a:avLst/>
          </a:prstGeom>
          <a:solidFill>
            <a:schemeClr val="bg1">
              <a:lumMod val="8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7623222" y="5482886"/>
            <a:ext cx="2987665" cy="777348"/>
          </a:xfrm>
          <a:prstGeom prst="ellipse">
            <a:avLst/>
          </a:prstGeom>
          <a:noFill/>
          <a:ln w="38100">
            <a:solidFill>
              <a:srgbClr val="8DA1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185335" y="5781218"/>
            <a:ext cx="1863440" cy="242352"/>
          </a:xfrm>
          <a:prstGeom prst="ellipse">
            <a:avLst/>
          </a:prstGeom>
          <a:noFill/>
          <a:ln w="38100">
            <a:solidFill>
              <a:srgbClr val="8DA1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7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-154672" y="677784"/>
            <a:ext cx="11563985" cy="1013461"/>
            <a:chOff x="510448" y="2479633"/>
            <a:chExt cx="2393449" cy="110803"/>
          </a:xfrm>
        </p:grpSpPr>
        <p:sp>
          <p:nvSpPr>
            <p:cNvPr id="76" name="文本框 75"/>
            <p:cNvSpPr txBox="1"/>
            <p:nvPr/>
          </p:nvSpPr>
          <p:spPr>
            <a:xfrm>
              <a:off x="510448" y="2479633"/>
              <a:ext cx="2393449" cy="77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项目研究目标</a:t>
              </a:r>
            </a:p>
          </p:txBody>
        </p:sp>
        <p:sp>
          <p:nvSpPr>
            <p:cNvPr id="78" name="矩形 77"/>
            <p:cNvSpPr/>
            <p:nvPr/>
          </p:nvSpPr>
          <p:spPr>
            <a:xfrm>
              <a:off x="700363" y="2536701"/>
              <a:ext cx="2116134" cy="537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     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      </a:t>
              </a:r>
            </a:p>
          </p:txBody>
        </p:sp>
      </p:grpSp>
      <p:pic>
        <p:nvPicPr>
          <p:cNvPr id="41" name="图形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95030" y="91440"/>
            <a:ext cx="36969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     </a:t>
            </a:r>
            <a:r>
              <a:rPr lang="zh-CN" altLang="en-US" sz="160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项目研究背景、目标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82687" y="1391150"/>
            <a:ext cx="10626626" cy="5778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sz="2400" dirty="0">
                <a:latin typeface="+mj-ea"/>
                <a:ea typeface="+mj-ea"/>
              </a:rPr>
              <a:t>      </a:t>
            </a:r>
            <a:r>
              <a:rPr lang="en-US" sz="2400" b="1" dirty="0">
                <a:latin typeface="+mj-ea"/>
                <a:ea typeface="+mj-ea"/>
              </a:rPr>
              <a:t> </a:t>
            </a:r>
            <a:r>
              <a:rPr sz="2400" b="1" dirty="0" err="1">
                <a:latin typeface="+mj-ea"/>
                <a:ea typeface="+mj-ea"/>
              </a:rPr>
              <a:t>基于</a:t>
            </a:r>
            <a:r>
              <a:rPr lang="en-US" sz="2400" b="1" dirty="0" err="1">
                <a:latin typeface="+mj-ea"/>
                <a:ea typeface="+mj-ea"/>
              </a:rPr>
              <a:t>Mapbox</a:t>
            </a:r>
            <a:r>
              <a:rPr lang="zh-CN" altLang="en-US" sz="2400" b="1" dirty="0">
                <a:latin typeface="+mj-ea"/>
                <a:ea typeface="+mj-ea"/>
              </a:rPr>
              <a:t>和高德地图</a:t>
            </a:r>
            <a:r>
              <a:rPr sz="2400" b="1" dirty="0" err="1">
                <a:latin typeface="+mj-ea"/>
                <a:ea typeface="+mj-ea"/>
              </a:rPr>
              <a:t>开发一个杭州市综合绿色出行系统</a:t>
            </a:r>
            <a:r>
              <a:rPr sz="2400" b="1" dirty="0">
                <a:latin typeface="+mj-ea"/>
                <a:ea typeface="+mj-ea"/>
              </a:rPr>
              <a:t>，</a:t>
            </a:r>
            <a:r>
              <a:rPr lang="zh-CN" sz="2400" b="1" dirty="0">
                <a:latin typeface="+mj-ea"/>
                <a:ea typeface="+mj-ea"/>
              </a:rPr>
              <a:t>突出</a:t>
            </a:r>
            <a:r>
              <a:rPr lang="en-US" altLang="zh-CN" sz="2400" b="1" dirty="0">
                <a:latin typeface="+mj-ea"/>
                <a:ea typeface="+mj-ea"/>
              </a:rPr>
              <a:t>“</a:t>
            </a:r>
            <a:r>
              <a:rPr lang="zh-CN" altLang="en-US" sz="2400" b="1" dirty="0">
                <a:latin typeface="+mj-ea"/>
                <a:ea typeface="+mj-ea"/>
              </a:rPr>
              <a:t>绿色</a:t>
            </a:r>
            <a:r>
              <a:rPr lang="en-US" altLang="zh-CN" sz="2400" b="1" dirty="0">
                <a:latin typeface="+mj-ea"/>
                <a:ea typeface="+mj-ea"/>
              </a:rPr>
              <a:t>”</a:t>
            </a:r>
            <a:r>
              <a:rPr lang="zh-CN" altLang="en-US" sz="2400" b="1" dirty="0">
                <a:latin typeface="+mj-ea"/>
                <a:ea typeface="+mj-ea"/>
              </a:rPr>
              <a:t>核心发展理念，</a:t>
            </a:r>
            <a:r>
              <a:rPr sz="2400" b="1" dirty="0" err="1">
                <a:latin typeface="+mj-ea"/>
                <a:ea typeface="+mj-ea"/>
              </a:rPr>
              <a:t>为用户提供低碳</a:t>
            </a:r>
            <a:r>
              <a:rPr sz="2400" b="1" dirty="0">
                <a:latin typeface="+mj-ea"/>
                <a:ea typeface="+mj-ea"/>
              </a:rPr>
              <a:t>、</a:t>
            </a:r>
            <a:r>
              <a:rPr lang="zh-CN" altLang="en-US" sz="2400" b="1" dirty="0">
                <a:latin typeface="+mj-ea"/>
                <a:ea typeface="+mj-ea"/>
              </a:rPr>
              <a:t>舒适</a:t>
            </a:r>
            <a:r>
              <a:rPr lang="zh-CN" sz="2400" b="1" dirty="0">
                <a:latin typeface="+mj-ea"/>
                <a:ea typeface="+mj-ea"/>
              </a:rPr>
              <a:t>、便捷使用</a:t>
            </a:r>
            <a:r>
              <a:rPr sz="2400" b="1" dirty="0" err="1">
                <a:latin typeface="+mj-ea"/>
                <a:ea typeface="+mj-ea"/>
              </a:rPr>
              <a:t>的多模式出行方案推荐</a:t>
            </a:r>
            <a:r>
              <a:rPr sz="2400" b="1" dirty="0">
                <a:latin typeface="+mj-ea"/>
                <a:ea typeface="+mj-ea"/>
              </a:rPr>
              <a:t>。</a:t>
            </a:r>
          </a:p>
          <a:p>
            <a:pPr>
              <a:lnSpc>
                <a:spcPts val="5000"/>
              </a:lnSpc>
            </a:pPr>
            <a:r>
              <a:rPr lang="en-US" sz="2400" b="1" dirty="0">
                <a:latin typeface="+mj-ea"/>
                <a:ea typeface="+mj-ea"/>
              </a:rPr>
              <a:t>A </a:t>
            </a:r>
            <a:r>
              <a:rPr lang="zh-CN" altLang="en-US" sz="2400" b="1" dirty="0">
                <a:latin typeface="+mj-ea"/>
                <a:ea typeface="+mj-ea"/>
              </a:rPr>
              <a:t>出行体验更强：</a:t>
            </a:r>
            <a:r>
              <a:rPr lang="zh-CN" altLang="en-US" sz="2400" dirty="0">
                <a:latin typeface="+mj-ea"/>
                <a:ea typeface="+mj-ea"/>
                <a:sym typeface="Arial" panose="020B0604020202020204" pitchFamily="34" charset="0"/>
              </a:rPr>
              <a:t>在用户确定目的地后，系统综合根据用户需求、出行距离、步行舒适度、城市绿色指数等要素，为用户推荐个性化路线；同时可实现多地点出行规划，使路径规划更加合理。</a:t>
            </a:r>
          </a:p>
          <a:p>
            <a:pPr>
              <a:lnSpc>
                <a:spcPts val="5000"/>
              </a:lnSpc>
            </a:pPr>
            <a:r>
              <a:rPr lang="en-US" altLang="zh-CN" sz="2400" b="1" dirty="0">
                <a:latin typeface="+mj-ea"/>
                <a:ea typeface="+mj-ea"/>
              </a:rPr>
              <a:t>B </a:t>
            </a:r>
            <a:r>
              <a:rPr lang="zh-CN" altLang="en-US" sz="2400" b="1" dirty="0">
                <a:latin typeface="+mj-ea"/>
                <a:ea typeface="+mj-ea"/>
              </a:rPr>
              <a:t>更突出绿色环保理念：</a:t>
            </a:r>
            <a:r>
              <a:rPr lang="zh-CN" altLang="en-US" sz="2400" dirty="0">
                <a:latin typeface="+mj-ea"/>
                <a:ea typeface="+mj-ea"/>
              </a:rPr>
              <a:t>系统可以精确计算用户每次绿色出行的低碳行进距离和减碳贡献，并显示用户累计出行减碳量，并显示个人出行历史报表，深化绿色环保理念。</a:t>
            </a:r>
          </a:p>
          <a:p>
            <a:pPr>
              <a:lnSpc>
                <a:spcPts val="5000"/>
              </a:lnSpc>
            </a:pPr>
            <a:r>
              <a:rPr lang="zh-CN" altLang="en-US" sz="2400" dirty="0"/>
              <a:t>  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4632" y="-1"/>
            <a:ext cx="12196631" cy="2127749"/>
            <a:chOff x="-4632" y="-1"/>
            <a:chExt cx="12196631" cy="2127749"/>
          </a:xfrm>
        </p:grpSpPr>
        <p:sp>
          <p:nvSpPr>
            <p:cNvPr id="11" name="任意多边形: 形状 10"/>
            <p:cNvSpPr/>
            <p:nvPr/>
          </p:nvSpPr>
          <p:spPr>
            <a:xfrm flipV="1">
              <a:off x="0" y="1684"/>
              <a:ext cx="12191999" cy="2126064"/>
            </a:xfrm>
            <a:custGeom>
              <a:avLst/>
              <a:gdLst>
                <a:gd name="connsiteX0" fmla="*/ 0 w 12191999"/>
                <a:gd name="connsiteY0" fmla="*/ 2126064 h 2126064"/>
                <a:gd name="connsiteX1" fmla="*/ 12191999 w 12191999"/>
                <a:gd name="connsiteY1" fmla="*/ 2126064 h 2126064"/>
                <a:gd name="connsiteX2" fmla="*/ 0 w 12191999"/>
                <a:gd name="connsiteY2" fmla="*/ 0 h 212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91999" h="2126064">
                  <a:moveTo>
                    <a:pt x="0" y="2126064"/>
                  </a:moveTo>
                  <a:lnTo>
                    <a:pt x="12191999" y="212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20" name="任意多边形: 形状 19"/>
            <p:cNvSpPr/>
            <p:nvPr/>
          </p:nvSpPr>
          <p:spPr>
            <a:xfrm flipV="1">
              <a:off x="-4632" y="-1"/>
              <a:ext cx="845081" cy="695700"/>
            </a:xfrm>
            <a:custGeom>
              <a:avLst/>
              <a:gdLst>
                <a:gd name="connsiteX0" fmla="*/ 0 w 845081"/>
                <a:gd name="connsiteY0" fmla="*/ 695700 h 695700"/>
                <a:gd name="connsiteX1" fmla="*/ 845081 w 845081"/>
                <a:gd name="connsiteY1" fmla="*/ 695700 h 695700"/>
                <a:gd name="connsiteX2" fmla="*/ 0 w 845081"/>
                <a:gd name="connsiteY2" fmla="*/ 0 h 695700"/>
                <a:gd name="connsiteX3" fmla="*/ 0 w 845081"/>
                <a:gd name="connsiteY3" fmla="*/ 695700 h 69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5081" h="695700">
                  <a:moveTo>
                    <a:pt x="0" y="695700"/>
                  </a:moveTo>
                  <a:lnTo>
                    <a:pt x="845081" y="695700"/>
                  </a:lnTo>
                  <a:lnTo>
                    <a:pt x="0" y="0"/>
                  </a:lnTo>
                  <a:lnTo>
                    <a:pt x="0" y="695700"/>
                  </a:lnTo>
                  <a:close/>
                </a:path>
              </a:pathLst>
            </a:cu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19" name="任意多边形: 形状 18"/>
            <p:cNvSpPr/>
            <p:nvPr/>
          </p:nvSpPr>
          <p:spPr>
            <a:xfrm flipV="1">
              <a:off x="2569944" y="9621"/>
              <a:ext cx="7642459" cy="1665174"/>
            </a:xfrm>
            <a:custGeom>
              <a:avLst/>
              <a:gdLst>
                <a:gd name="connsiteX0" fmla="*/ 2049597 w 7784426"/>
                <a:gd name="connsiteY0" fmla="*/ 1687299 h 1687299"/>
                <a:gd name="connsiteX1" fmla="*/ 7784426 w 7784426"/>
                <a:gd name="connsiteY1" fmla="*/ 1687299 h 1687299"/>
                <a:gd name="connsiteX2" fmla="*/ 7276089 w 7784426"/>
                <a:gd name="connsiteY2" fmla="*/ 1268818 h 1687299"/>
                <a:gd name="connsiteX3" fmla="*/ 0 w 7784426"/>
                <a:gd name="connsiteY3" fmla="*/ 0 h 1687299"/>
                <a:gd name="connsiteX4" fmla="*/ 2049597 w 7784426"/>
                <a:gd name="connsiteY4" fmla="*/ 1687299 h 16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4426" h="1687299">
                  <a:moveTo>
                    <a:pt x="2049597" y="1687299"/>
                  </a:moveTo>
                  <a:lnTo>
                    <a:pt x="7784426" y="1687299"/>
                  </a:lnTo>
                  <a:lnTo>
                    <a:pt x="7276089" y="1268818"/>
                  </a:lnTo>
                  <a:lnTo>
                    <a:pt x="0" y="0"/>
                  </a:lnTo>
                  <a:lnTo>
                    <a:pt x="2049597" y="1687299"/>
                  </a:lnTo>
                  <a:close/>
                </a:path>
              </a:pathLst>
            </a:cu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022600" y="3622675"/>
            <a:ext cx="6069965" cy="1731010"/>
            <a:chOff x="3102428" y="3755572"/>
            <a:chExt cx="5762554" cy="1730828"/>
          </a:xfrm>
        </p:grpSpPr>
        <p:cxnSp>
          <p:nvCxnSpPr>
            <p:cNvPr id="29" name="直接连接符 28"/>
            <p:cNvCxnSpPr/>
            <p:nvPr/>
          </p:nvCxnSpPr>
          <p:spPr>
            <a:xfrm>
              <a:off x="3102428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6019799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864982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文本框 41"/>
          <p:cNvSpPr txBox="1"/>
          <p:nvPr/>
        </p:nvSpPr>
        <p:spPr>
          <a:xfrm>
            <a:off x="3155315" y="4130675"/>
            <a:ext cx="27381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项目研究背景、目标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6095365" y="4149090"/>
            <a:ext cx="29851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系统研发思路和总体架构</a:t>
            </a:r>
          </a:p>
        </p:txBody>
      </p:sp>
      <p:sp>
        <p:nvSpPr>
          <p:cNvPr id="25" name="椭圆 24"/>
          <p:cNvSpPr/>
          <p:nvPr/>
        </p:nvSpPr>
        <p:spPr>
          <a:xfrm>
            <a:off x="9714865" y="2127885"/>
            <a:ext cx="1300480" cy="130048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  <a:t>THREE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7913938" y="533769"/>
            <a:ext cx="4049551" cy="873366"/>
            <a:chOff x="7796463" y="964934"/>
            <a:chExt cx="4049551" cy="873366"/>
          </a:xfrm>
        </p:grpSpPr>
        <p:sp>
          <p:nvSpPr>
            <p:cNvPr id="33" name="文本框 32"/>
            <p:cNvSpPr txBox="1"/>
            <p:nvPr/>
          </p:nvSpPr>
          <p:spPr>
            <a:xfrm>
              <a:off x="8212132" y="964934"/>
              <a:ext cx="36338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CONTENTS</a:t>
              </a: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 flipH="1">
              <a:off x="7796463" y="1838300"/>
              <a:ext cx="3607861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0544175" y="1762998"/>
              <a:ext cx="86015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图形 37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2150" y="365509"/>
            <a:ext cx="2161308" cy="599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rcRect l="1345" t="638"/>
          <a:stretch>
            <a:fillRect/>
          </a:stretch>
        </p:blipFill>
        <p:spPr>
          <a:xfrm>
            <a:off x="173355" y="2127885"/>
            <a:ext cx="2869565" cy="40341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225280" y="4149090"/>
            <a:ext cx="25654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系统功能展示及创新</a:t>
            </a:r>
          </a:p>
        </p:txBody>
      </p:sp>
      <p:sp>
        <p:nvSpPr>
          <p:cNvPr id="8" name="椭圆 7"/>
          <p:cNvSpPr/>
          <p:nvPr>
            <p:custDataLst>
              <p:tags r:id="rId3"/>
            </p:custDataLst>
          </p:nvPr>
        </p:nvSpPr>
        <p:spPr>
          <a:xfrm>
            <a:off x="6844665" y="2127885"/>
            <a:ext cx="1300480" cy="13004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  <a:t>TWO</a:t>
            </a:r>
          </a:p>
        </p:txBody>
      </p:sp>
      <p:sp>
        <p:nvSpPr>
          <p:cNvPr id="10" name="椭圆 9"/>
          <p:cNvSpPr/>
          <p:nvPr>
            <p:custDataLst>
              <p:tags r:id="rId4"/>
            </p:custDataLst>
          </p:nvPr>
        </p:nvSpPr>
        <p:spPr>
          <a:xfrm>
            <a:off x="3874135" y="2172335"/>
            <a:ext cx="1300480" cy="130048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  <a:t>ONE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1058545" y="1332865"/>
            <a:ext cx="9691370" cy="650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  <a:t>      </a:t>
            </a:r>
          </a:p>
        </p:txBody>
      </p:sp>
      <p:pic>
        <p:nvPicPr>
          <p:cNvPr id="41" name="图形 40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59604" y="619898"/>
            <a:ext cx="308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系统总体架构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8290560" y="1438275"/>
            <a:ext cx="1502410" cy="1875155"/>
          </a:xfrm>
          <a:prstGeom prst="rect">
            <a:avLst/>
          </a:prstGeom>
        </p:spPr>
      </p:pic>
      <p:pic>
        <p:nvPicPr>
          <p:cNvPr id="106" name="图片 105"/>
          <p:cNvPicPr/>
          <p:nvPr>
            <p:custDataLst>
              <p:tags r:id="rId3"/>
            </p:custDataLst>
          </p:nvPr>
        </p:nvPicPr>
        <p:blipFill>
          <a:blip r:embed="rId14"/>
          <a:srcRect l="7355" r="21682"/>
          <a:stretch>
            <a:fillRect/>
          </a:stretch>
        </p:blipFill>
        <p:spPr>
          <a:xfrm>
            <a:off x="116205" y="3313430"/>
            <a:ext cx="2160270" cy="13328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" name="图片 106"/>
          <p:cNvPicPr/>
          <p:nvPr>
            <p:custDataLst>
              <p:tags r:id="rId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8098155" y="3450590"/>
            <a:ext cx="3997325" cy="31045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>
            <p:custDataLst>
              <p:tags r:id="rId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2392680" y="2138045"/>
            <a:ext cx="5711825" cy="3616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8" name="图片 107"/>
          <p:cNvPicPr/>
          <p:nvPr>
            <p:custDataLst>
              <p:tags r:id="rId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244475" y="934720"/>
            <a:ext cx="1708785" cy="1889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9" name="图片 108"/>
          <p:cNvPicPr/>
          <p:nvPr>
            <p:custDataLst>
              <p:tags r:id="rId7"/>
            </p:custDataLst>
          </p:nvPr>
        </p:nvPicPr>
        <p:blipFill>
          <a:blip r:embed="rId18"/>
          <a:srcRect l="23367" t="7710" r="25493" b="7400"/>
          <a:stretch>
            <a:fillRect/>
          </a:stretch>
        </p:blipFill>
        <p:spPr>
          <a:xfrm>
            <a:off x="9974580" y="1447165"/>
            <a:ext cx="1666240" cy="18561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0" name="图片 109"/>
          <p:cNvPicPr/>
          <p:nvPr>
            <p:custDataLst>
              <p:tags r:id="rId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33020" y="4698365"/>
            <a:ext cx="2243455" cy="12700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pic>
        <p:nvPicPr>
          <p:cNvPr id="41" name="图形 40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9446895" y="91440"/>
            <a:ext cx="27451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</a:t>
            </a:r>
            <a:r>
              <a:rPr sz="160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系统研发思路和总体架构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660064" y="517263"/>
            <a:ext cx="5573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tx1"/>
                </a:solidFill>
                <a:latin typeface="+mj-ea"/>
                <a:ea typeface="+mj-ea"/>
              </a:rPr>
              <a:t>使用</a:t>
            </a:r>
            <a:r>
              <a:rPr lang="en-US" altLang="zh-CN" sz="3600" b="1" dirty="0">
                <a:solidFill>
                  <a:schemeClr val="tx1"/>
                </a:solidFill>
                <a:latin typeface="+mj-ea"/>
                <a:ea typeface="+mj-ea"/>
              </a:rPr>
              <a:t>GitHub</a:t>
            </a:r>
            <a:r>
              <a:rPr lang="zh-CN" altLang="en-US" sz="3600" b="1" dirty="0">
                <a:solidFill>
                  <a:schemeClr val="tx1"/>
                </a:solidFill>
                <a:latin typeface="+mj-ea"/>
                <a:ea typeface="+mj-ea"/>
              </a:rPr>
              <a:t>实现组内合作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37313" y="1130325"/>
            <a:ext cx="7518709" cy="479012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7902D00-560F-2CF7-7665-F07A906C55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024" y="1740656"/>
            <a:ext cx="7101064" cy="48911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pic>
        <p:nvPicPr>
          <p:cNvPr id="41" name="图形 40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9446895" y="91440"/>
            <a:ext cx="27451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</a:t>
            </a:r>
            <a:r>
              <a:rPr sz="160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系统研发思路和总体架构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112045" y="675005"/>
            <a:ext cx="36747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前端框架设计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2090F8-F9B7-B566-3137-14E7012066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903"/>
            <a:ext cx="8383421" cy="45421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949765-27DA-78B3-E1C9-C6FCD813C3B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226" y="2384486"/>
            <a:ext cx="7868652" cy="426321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1058545" y="1332865"/>
            <a:ext cx="9691370" cy="699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使用</a:t>
            </a:r>
            <a:r>
              <a:rPr lang="en-US" altLang="zh-CN" dirty="0" err="1">
                <a:solidFill>
                  <a:prstClr val="black">
                    <a:lumMod val="95000"/>
                    <a:lumOff val="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Echarts</a:t>
            </a:r>
            <a:r>
              <a:rPr lang="zh-CN" alt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来进行出行报表的生成。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  <a:t> </a:t>
            </a:r>
          </a:p>
        </p:txBody>
      </p:sp>
      <p:pic>
        <p:nvPicPr>
          <p:cNvPr id="41" name="图形 40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9446895" y="91440"/>
            <a:ext cx="27451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</a:t>
            </a:r>
            <a:r>
              <a:rPr sz="1600" noProof="0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系统研发思路和总体架构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418514" y="733020"/>
            <a:ext cx="23479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前端框架设计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282F924-3135-70A0-B6B6-1DFD74AD57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0480" y="1358602"/>
            <a:ext cx="1524132" cy="64775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2AE0254-FF4D-B6AC-FBE4-6E8FAD476563}"/>
              </a:ext>
            </a:extLst>
          </p:cNvPr>
          <p:cNvSpPr/>
          <p:nvPr/>
        </p:nvSpPr>
        <p:spPr>
          <a:xfrm>
            <a:off x="6904669" y="1642333"/>
            <a:ext cx="5084452" cy="419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  <a:t>一共设计了两个图，一个为饼图，一个为柱形图。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3B2C7BF-9160-2DD0-85BF-9962C1753B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0112" y="2370955"/>
            <a:ext cx="8068235" cy="412277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蓝色大气简约答辩类PPT模板"/>
  <p:tag name="COMMONDATA" val="eyJoZGlkIjoiYjUyZDBiOWQ4N2M2ZTc4YzQwMzU2ZjY2Mzc4ZWMwNmMifQ=="/>
  <p:tag name="KSO_WPP_MARK_KEY" val="f8126a97-0dea-434b-9335-2a0c1167575d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998,&quot;width&quot;:1083}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16040,&quot;width&quot;:25180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Calibri Light"/>
        <a:ea typeface="微软雅黑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1000</Words>
  <Application>Microsoft Office PowerPoint</Application>
  <PresentationFormat>宽屏</PresentationFormat>
  <Paragraphs>168</Paragraphs>
  <Slides>30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38" baseType="lpstr">
      <vt:lpstr>等线</vt:lpstr>
      <vt:lpstr>微软雅黑</vt:lpstr>
      <vt:lpstr>微软雅黑 Light</vt:lpstr>
      <vt:lpstr>Arial</vt:lpstr>
      <vt:lpstr>Calibri</vt:lpstr>
      <vt:lpstr>Calibri Light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蓝色大气简约答辩类PPT模板</dc:title>
  <dc:creator>Windows 用户</dc:creator>
  <cp:lastModifiedBy>颜 丹阳</cp:lastModifiedBy>
  <cp:revision>83</cp:revision>
  <dcterms:created xsi:type="dcterms:W3CDTF">2018-09-30T02:27:00Z</dcterms:created>
  <dcterms:modified xsi:type="dcterms:W3CDTF">2023-06-05T01:32:43Z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F877A6DE29A14FFFA8862ED82A64FAEA_13</vt:lpwstr>
  </property>
  <property fmtid="{D5CDD505-2E9C-101B-9397-08002B2CF9AE}" pid="3" name="KSOProductBuildVer">
    <vt:lpwstr>2052-11.1.0.14309</vt:lpwstr>
  </property>
</Properties>
</file>